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9B9"/>
    <a:srgbClr val="FF5B5B"/>
    <a:srgbClr val="FFFF9B"/>
    <a:srgbClr val="CC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03" autoAdjust="0"/>
  </p:normalViewPr>
  <p:slideViewPr>
    <p:cSldViewPr showGuides="1">
      <p:cViewPr>
        <p:scale>
          <a:sx n="140" d="100"/>
          <a:sy n="140" d="100"/>
        </p:scale>
        <p:origin x="-499" y="18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04927-A34C-40A2-8756-D05DAF5A2D40}" type="datetimeFigureOut">
              <a:rPr lang="es-ES" smtClean="0"/>
              <a:t>22/11/2015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B8AD1-6C10-4ED9-80E8-3883097750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87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74C9-1307-4D6C-BDAD-134D4F1A1D0C}" type="datetime1">
              <a:rPr lang="es-ES" smtClean="0"/>
              <a:t>22/11/2015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AF7-F80B-4050-8ADC-A5C2CE025B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CFEC-9075-493C-AF54-398B98667860}" type="datetime1">
              <a:rPr lang="es-ES" smtClean="0"/>
              <a:t>22/11/2015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AF7-F80B-4050-8ADC-A5C2CE025B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826D-6E3F-4695-B0C1-0B71F12F24ED}" type="datetime1">
              <a:rPr lang="es-ES" smtClean="0"/>
              <a:t>22/11/2015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AF7-F80B-4050-8ADC-A5C2CE025B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ADDE-F08D-4CA4-9FF4-75A66B57A892}" type="datetime1">
              <a:rPr lang="es-ES" smtClean="0"/>
              <a:t>22/11/2015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AF7-F80B-4050-8ADC-A5C2CE025B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96B-61C6-4138-A63A-E4AFF3F6CE62}" type="datetime1">
              <a:rPr lang="es-ES" smtClean="0"/>
              <a:t>22/11/2015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AF7-F80B-4050-8ADC-A5C2CE025B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8CC4-105A-473A-9DCA-161C5328AE48}" type="datetime1">
              <a:rPr lang="es-ES" smtClean="0"/>
              <a:t>22/11/2015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AF7-F80B-4050-8ADC-A5C2CE025B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4F48-6F61-472A-8EC9-906C4F8DCAEC}" type="datetime1">
              <a:rPr lang="es-ES" smtClean="0"/>
              <a:t>22/11/2015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AF7-F80B-4050-8ADC-A5C2CE025B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62EC-7F31-426F-B1AF-7FBE1BB8AC7E}" type="datetime1">
              <a:rPr lang="es-ES" smtClean="0"/>
              <a:t>22/11/2015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AF7-F80B-4050-8ADC-A5C2CE025B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7208-084E-4FF3-94FF-033A96B7F059}" type="datetime1">
              <a:rPr lang="es-ES" smtClean="0"/>
              <a:t>22/11/2015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AF7-F80B-4050-8ADC-A5C2CE025B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5C35-2B8B-436B-B6A1-98EFD84E9E2B}" type="datetime1">
              <a:rPr lang="es-ES" smtClean="0"/>
              <a:t>22/11/2015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AF7-F80B-4050-8ADC-A5C2CE025B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24E9-0D18-4816-A24D-BA0F5ADC50A7}" type="datetime1">
              <a:rPr lang="es-ES" smtClean="0"/>
              <a:t>22/11/2015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443AF7-F80B-4050-8ADC-A5C2CE025B01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A84BBF-0286-4191-AB33-F325D17F0BD8}" type="datetime1">
              <a:rPr lang="es-ES" smtClean="0"/>
              <a:t>22/11/2015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443AF7-F80B-4050-8ADC-A5C2CE025B01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pack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eebly-file/9/6/4/6/9646574/0_marcocomuncompedigidocev2.pdf" TargetMode="External"/><Relationship Id="rId2" Type="http://schemas.openxmlformats.org/officeDocument/2006/relationships/hyperlink" Target="http://cvc.cervantes.es/ensenanza/biblioteca_ele/marc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teka.org/modulos/11/342/868/1" TargetMode="External"/><Relationship Id="rId5" Type="http://schemas.openxmlformats.org/officeDocument/2006/relationships/hyperlink" Target="http://www.tpack.org/" TargetMode="External"/><Relationship Id="rId4" Type="http://schemas.openxmlformats.org/officeDocument/2006/relationships/hyperlink" Target="http://educalab.es/documents/10180/12809/MarcoComunCompeDigiDoceV2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9_d_AK3L-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OE5ldFMCns&amp;feature=youtu.b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pack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tpack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sabelperezjimenez.weebly.com/taller-une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828800"/>
          </a:xfrm>
        </p:spPr>
        <p:txBody>
          <a:bodyPr/>
          <a:lstStyle/>
          <a:p>
            <a:pPr algn="ctr"/>
            <a:r>
              <a:rPr lang="es-ES" sz="5000" dirty="0" smtClean="0"/>
              <a:t>La competencia digital </a:t>
            </a:r>
            <a:r>
              <a:rPr lang="es-ES" sz="5000" dirty="0" smtClean="0"/>
              <a:t>docente</a:t>
            </a:r>
            <a:br>
              <a:rPr lang="es-ES" sz="5000" dirty="0" smtClean="0"/>
            </a:br>
            <a:r>
              <a:rPr lang="es-ES" sz="5000" i="1" dirty="0" smtClean="0"/>
              <a:t>charla-taller</a:t>
            </a:r>
            <a:r>
              <a:rPr lang="es-ES" sz="5000" dirty="0" smtClean="0"/>
              <a:t> </a:t>
            </a:r>
            <a:endParaRPr lang="es-ES" sz="5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3980656"/>
            <a:ext cx="7854696" cy="17526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Dr.ª D.ª Isabel </a:t>
            </a:r>
            <a:r>
              <a:rPr lang="es-ES" b="1" dirty="0" smtClean="0">
                <a:solidFill>
                  <a:schemeClr val="bg1"/>
                </a:solidFill>
              </a:rPr>
              <a:t>Pérez-Jiménez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Dpto. Filología, Comunicación y Documentación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Universidad de Alcalá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8840"/>
            <a:ext cx="1569720" cy="89916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8676456" y="6408420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250672-ECC6-4CA5-967A-4FB12163C91C}" type="slidenum">
              <a:rPr lang="es-ES" smtClean="0"/>
              <a:t>1</a:t>
            </a:fld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AF7-F80B-4050-8ADC-A5C2CE025B0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7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-510480" y="6453336"/>
            <a:ext cx="762000" cy="365125"/>
          </a:xfrm>
        </p:spPr>
        <p:txBody>
          <a:bodyPr/>
          <a:lstStyle/>
          <a:p>
            <a:fld id="{AA443AF7-F80B-4050-8ADC-A5C2CE025B01}" type="slidenum">
              <a:rPr lang="es-ES" smtClean="0"/>
              <a:t>10</a:t>
            </a:fld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04051" y="-372184"/>
            <a:ext cx="9421261" cy="86636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3300" b="1" dirty="0" smtClean="0">
                <a:solidFill>
                  <a:schemeClr val="tx1"/>
                </a:solidFill>
              </a:rPr>
              <a:t>4. El Marco Común de Competencia Digital Docente</a:t>
            </a:r>
            <a:endParaRPr lang="es-ES" sz="3300" b="1" dirty="0">
              <a:solidFill>
                <a:schemeClr val="tx1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" y="836712"/>
            <a:ext cx="5517604" cy="5964632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40512" y="2636912"/>
            <a:ext cx="4834036" cy="1440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4788024" y="1426468"/>
            <a:ext cx="4248472" cy="4308872"/>
          </a:xfrm>
          <a:prstGeom prst="rect">
            <a:avLst/>
          </a:prstGeom>
          <a:solidFill>
            <a:schemeClr val="bg1"/>
          </a:solidFill>
          <a:ln>
            <a:solidFill>
              <a:srgbClr val="FF5B5B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1. Información: </a:t>
            </a:r>
            <a:r>
              <a:rPr lang="es-ES" sz="2400" dirty="0" smtClean="0"/>
              <a:t>identificar, localizar, recuperar, almacenar, organizar y analizar la información digital, evaluando su finalidad y relevancia. </a:t>
            </a:r>
          </a:p>
          <a:p>
            <a:endParaRPr lang="es-ES" sz="2200" dirty="0" smtClean="0"/>
          </a:p>
          <a:p>
            <a:r>
              <a:rPr lang="es-ES" sz="2200" b="1" dirty="0" smtClean="0">
                <a:solidFill>
                  <a:srgbClr val="FF0000"/>
                </a:solidFill>
              </a:rPr>
              <a:t>Competencias:</a:t>
            </a:r>
            <a:r>
              <a:rPr lang="es-ES" sz="2200" dirty="0" smtClean="0"/>
              <a:t>     </a:t>
            </a:r>
          </a:p>
          <a:p>
            <a:r>
              <a:rPr lang="es-ES" sz="2200" dirty="0" smtClean="0"/>
              <a:t>1.1   Navegación, </a:t>
            </a:r>
            <a:r>
              <a:rPr lang="es-ES" sz="2200" b="1" dirty="0" smtClean="0"/>
              <a:t>búsqueda</a:t>
            </a:r>
            <a:r>
              <a:rPr lang="es-ES" sz="2200" dirty="0" smtClean="0"/>
              <a:t> y </a:t>
            </a:r>
            <a:r>
              <a:rPr lang="es-ES" sz="2200" b="1" dirty="0" smtClean="0"/>
              <a:t>filtrado</a:t>
            </a:r>
            <a:r>
              <a:rPr lang="es-ES" sz="2200" dirty="0" smtClean="0"/>
              <a:t> de información.   </a:t>
            </a:r>
          </a:p>
          <a:p>
            <a:r>
              <a:rPr lang="es-ES" sz="2200" dirty="0" smtClean="0"/>
              <a:t>1.2 </a:t>
            </a:r>
            <a:r>
              <a:rPr lang="es-ES" sz="2200" b="1" dirty="0" smtClean="0"/>
              <a:t>Evaluación</a:t>
            </a:r>
            <a:r>
              <a:rPr lang="es-ES" sz="2200" dirty="0" smtClean="0"/>
              <a:t> de información. </a:t>
            </a:r>
          </a:p>
          <a:p>
            <a:r>
              <a:rPr lang="es-ES" sz="2200" dirty="0" smtClean="0"/>
              <a:t>1.3 </a:t>
            </a:r>
            <a:r>
              <a:rPr lang="es-ES" sz="2200" b="1" dirty="0" smtClean="0"/>
              <a:t>Almacenamiento</a:t>
            </a:r>
            <a:r>
              <a:rPr lang="es-ES" sz="2200" dirty="0" smtClean="0"/>
              <a:t> y recuperación de información</a:t>
            </a:r>
            <a:endParaRPr lang="es-ES" sz="2200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467544" y="3140968"/>
            <a:ext cx="936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94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-510480" y="6453336"/>
            <a:ext cx="762000" cy="365125"/>
          </a:xfrm>
        </p:spPr>
        <p:txBody>
          <a:bodyPr/>
          <a:lstStyle/>
          <a:p>
            <a:fld id="{AA443AF7-F80B-4050-8ADC-A5C2CE025B01}" type="slidenum">
              <a:rPr lang="es-ES" smtClean="0"/>
              <a:t>11</a:t>
            </a:fld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04051" y="-372184"/>
            <a:ext cx="9421261" cy="86636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3300" b="1" dirty="0" smtClean="0">
                <a:solidFill>
                  <a:schemeClr val="tx1"/>
                </a:solidFill>
              </a:rPr>
              <a:t>4. El Marco Común de Competencia Digital Docente</a:t>
            </a:r>
            <a:endParaRPr lang="es-ES" sz="3300" b="1" dirty="0">
              <a:solidFill>
                <a:schemeClr val="tx1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" y="836712"/>
            <a:ext cx="5517604" cy="5964632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40512" y="2636912"/>
            <a:ext cx="4834036" cy="1440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4499992" y="668297"/>
            <a:ext cx="4608512" cy="6217087"/>
          </a:xfrm>
          <a:prstGeom prst="rect">
            <a:avLst/>
          </a:prstGeom>
          <a:solidFill>
            <a:schemeClr val="bg1"/>
          </a:solidFill>
          <a:ln>
            <a:solidFill>
              <a:srgbClr val="FF5B5B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rgbClr val="FF0000"/>
                </a:solidFill>
              </a:rPr>
              <a:t>2. Comunicación: </a:t>
            </a:r>
            <a:r>
              <a:rPr lang="es-ES" sz="2200" b="1" dirty="0"/>
              <a:t>comunicar</a:t>
            </a:r>
            <a:r>
              <a:rPr lang="es-ES" sz="2200" dirty="0"/>
              <a:t> en entornos digitales, </a:t>
            </a:r>
            <a:r>
              <a:rPr lang="es-ES" sz="2200" b="1" dirty="0"/>
              <a:t>compartir</a:t>
            </a:r>
            <a:r>
              <a:rPr lang="es-ES" sz="2200" dirty="0"/>
              <a:t> recursos a través de herramientas en línea, </a:t>
            </a:r>
            <a:r>
              <a:rPr lang="es-ES" sz="2200" b="1" dirty="0"/>
              <a:t>conectar y colaborar</a:t>
            </a:r>
            <a:r>
              <a:rPr lang="es-ES" sz="2200" dirty="0"/>
              <a:t> con otros a través de herramientas digitales, </a:t>
            </a:r>
            <a:r>
              <a:rPr lang="es-ES" sz="2200" b="1" dirty="0"/>
              <a:t>interactuar y participar</a:t>
            </a:r>
            <a:r>
              <a:rPr lang="es-ES" sz="2200" dirty="0"/>
              <a:t> en comunidades y redes; conciencia intercultural. </a:t>
            </a:r>
          </a:p>
          <a:p>
            <a:endParaRPr lang="es-ES" sz="2200" dirty="0" smtClean="0"/>
          </a:p>
          <a:p>
            <a:r>
              <a:rPr lang="es-ES" sz="2000" b="1" dirty="0" smtClean="0">
                <a:solidFill>
                  <a:srgbClr val="FF0000"/>
                </a:solidFill>
              </a:rPr>
              <a:t>Competencias:</a:t>
            </a:r>
            <a:r>
              <a:rPr lang="es-ES" sz="2000" dirty="0" smtClean="0"/>
              <a:t>     </a:t>
            </a:r>
          </a:p>
          <a:p>
            <a:r>
              <a:rPr lang="es-ES" sz="2000" dirty="0"/>
              <a:t>2.1   </a:t>
            </a:r>
            <a:r>
              <a:rPr lang="es-ES" sz="2000" b="1" dirty="0"/>
              <a:t>Interacción</a:t>
            </a:r>
            <a:r>
              <a:rPr lang="es-ES" sz="2000" dirty="0"/>
              <a:t> mediante nuevas tecnologías. </a:t>
            </a:r>
            <a:endParaRPr lang="es-ES" sz="2000" dirty="0" smtClean="0"/>
          </a:p>
          <a:p>
            <a:r>
              <a:rPr lang="es-ES" sz="2000" dirty="0" smtClean="0"/>
              <a:t>2.2</a:t>
            </a:r>
            <a:r>
              <a:rPr lang="es-ES" sz="2000" dirty="0"/>
              <a:t>   </a:t>
            </a:r>
            <a:r>
              <a:rPr lang="es-ES" sz="2000" b="1" dirty="0"/>
              <a:t>Compartir</a:t>
            </a:r>
            <a:r>
              <a:rPr lang="es-ES" sz="2000" dirty="0"/>
              <a:t> información y contenidos. </a:t>
            </a:r>
            <a:endParaRPr lang="es-ES" sz="2000" dirty="0" smtClean="0"/>
          </a:p>
          <a:p>
            <a:r>
              <a:rPr lang="es-ES" sz="2000" dirty="0" smtClean="0"/>
              <a:t>2.3</a:t>
            </a:r>
            <a:r>
              <a:rPr lang="es-ES" sz="2000" dirty="0"/>
              <a:t>   </a:t>
            </a:r>
            <a:r>
              <a:rPr lang="es-ES" sz="2000" b="1" dirty="0"/>
              <a:t>Participación</a:t>
            </a:r>
            <a:r>
              <a:rPr lang="es-ES" sz="2000" dirty="0"/>
              <a:t> ciudadana en línea. </a:t>
            </a:r>
            <a:endParaRPr lang="es-ES" sz="2000" dirty="0" smtClean="0"/>
          </a:p>
          <a:p>
            <a:r>
              <a:rPr lang="es-ES" sz="2000" dirty="0" smtClean="0"/>
              <a:t>2.4</a:t>
            </a:r>
            <a:r>
              <a:rPr lang="es-ES" sz="2000" dirty="0"/>
              <a:t>   Colaboración mediante canales digitales. </a:t>
            </a:r>
            <a:endParaRPr lang="es-ES" sz="2000" dirty="0" smtClean="0"/>
          </a:p>
          <a:p>
            <a:r>
              <a:rPr lang="es-ES" sz="2000" dirty="0" smtClean="0"/>
              <a:t>2.5 </a:t>
            </a:r>
            <a:r>
              <a:rPr lang="es-ES" sz="2000" dirty="0"/>
              <a:t>Netiqueta. </a:t>
            </a:r>
            <a:endParaRPr lang="es-ES" sz="2000" dirty="0" smtClean="0"/>
          </a:p>
          <a:p>
            <a:r>
              <a:rPr lang="es-ES" sz="2000" dirty="0" smtClean="0"/>
              <a:t>2.6</a:t>
            </a:r>
            <a:r>
              <a:rPr lang="es-ES" sz="2000" dirty="0"/>
              <a:t> </a:t>
            </a:r>
            <a:r>
              <a:rPr lang="es-ES" sz="2000" dirty="0" smtClean="0"/>
              <a:t>Gestión </a:t>
            </a:r>
            <a:r>
              <a:rPr lang="es-ES" sz="2000" dirty="0"/>
              <a:t>de la identidad digital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581080" y="3387472"/>
            <a:ext cx="936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01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-510480" y="6453336"/>
            <a:ext cx="762000" cy="365125"/>
          </a:xfrm>
        </p:spPr>
        <p:txBody>
          <a:bodyPr/>
          <a:lstStyle/>
          <a:p>
            <a:fld id="{AA443AF7-F80B-4050-8ADC-A5C2CE025B01}" type="slidenum">
              <a:rPr lang="es-ES" smtClean="0"/>
              <a:t>12</a:t>
            </a:fld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04051" y="-372184"/>
            <a:ext cx="9421261" cy="86636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3300" b="1" dirty="0" smtClean="0">
                <a:solidFill>
                  <a:schemeClr val="tx1"/>
                </a:solidFill>
              </a:rPr>
              <a:t>4. El Marco Común de Competencia digital Docente</a:t>
            </a:r>
            <a:endParaRPr lang="es-ES" sz="3300" b="1" dirty="0">
              <a:solidFill>
                <a:schemeClr val="tx1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" y="836712"/>
            <a:ext cx="5517604" cy="5964632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40512" y="2636912"/>
            <a:ext cx="4834036" cy="1440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4499992" y="780955"/>
            <a:ext cx="4608512" cy="6032421"/>
          </a:xfrm>
          <a:prstGeom prst="rect">
            <a:avLst/>
          </a:prstGeom>
          <a:solidFill>
            <a:schemeClr val="bg1"/>
          </a:solidFill>
          <a:ln>
            <a:solidFill>
              <a:srgbClr val="FF5B5B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3. Creación de contenido: </a:t>
            </a:r>
            <a:r>
              <a:rPr lang="es-ES" sz="2400" b="1" dirty="0"/>
              <a:t>Crear</a:t>
            </a:r>
            <a:r>
              <a:rPr lang="es-ES" sz="2400" dirty="0"/>
              <a:t> y editar contenidos nuevos (textos, imágenes, videos…), integrar y </a:t>
            </a:r>
            <a:r>
              <a:rPr lang="es-ES" sz="2400" b="1" dirty="0"/>
              <a:t>reelaborar</a:t>
            </a:r>
            <a:r>
              <a:rPr lang="es-ES" sz="2400" dirty="0"/>
              <a:t> conocimientos y contenidos previos, realizar producciones artísticas, contenidos multimedia y  programación informática, saber aplicar los derechos de propiedad intelectual y las licencias de uso.   </a:t>
            </a:r>
          </a:p>
          <a:p>
            <a:endParaRPr lang="es-ES" sz="2200" dirty="0" smtClean="0"/>
          </a:p>
          <a:p>
            <a:r>
              <a:rPr lang="es-ES" sz="2000" b="1" dirty="0" smtClean="0">
                <a:solidFill>
                  <a:srgbClr val="FF0000"/>
                </a:solidFill>
              </a:rPr>
              <a:t>Competencias:</a:t>
            </a:r>
            <a:r>
              <a:rPr lang="es-ES" sz="2000" dirty="0" smtClean="0"/>
              <a:t>     </a:t>
            </a:r>
          </a:p>
          <a:p>
            <a:r>
              <a:rPr lang="es-ES" sz="2000" dirty="0" smtClean="0"/>
              <a:t>3.1</a:t>
            </a:r>
            <a:r>
              <a:rPr lang="es-ES" sz="2000" dirty="0"/>
              <a:t>   Desarrollo de contenidos. 3.2   Integración y reelaboración.  </a:t>
            </a:r>
            <a:endParaRPr lang="es-ES" sz="2000" dirty="0" smtClean="0"/>
          </a:p>
          <a:p>
            <a:r>
              <a:rPr lang="es-ES" sz="2000" dirty="0" smtClean="0"/>
              <a:t>3.3</a:t>
            </a:r>
            <a:r>
              <a:rPr lang="es-ES" sz="2000" dirty="0"/>
              <a:t>   Derechos de autor y licencias. 3.4   Programación.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657280" y="3603496"/>
            <a:ext cx="12504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01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-510480" y="6453336"/>
            <a:ext cx="762000" cy="365125"/>
          </a:xfrm>
        </p:spPr>
        <p:txBody>
          <a:bodyPr/>
          <a:lstStyle/>
          <a:p>
            <a:fld id="{AA443AF7-F80B-4050-8ADC-A5C2CE025B01}" type="slidenum">
              <a:rPr lang="es-ES" smtClean="0"/>
              <a:t>13</a:t>
            </a:fld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04051" y="-372184"/>
            <a:ext cx="9421261" cy="86636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3300" b="1" dirty="0" smtClean="0">
                <a:solidFill>
                  <a:schemeClr val="tx1"/>
                </a:solidFill>
              </a:rPr>
              <a:t>4. El Marco Común de Competencia digital Docente</a:t>
            </a:r>
            <a:endParaRPr lang="es-ES" sz="3300" b="1" dirty="0">
              <a:solidFill>
                <a:schemeClr val="tx1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" y="836712"/>
            <a:ext cx="5517604" cy="5964632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40512" y="2636912"/>
            <a:ext cx="4834036" cy="1440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4499992" y="3146192"/>
            <a:ext cx="4608512" cy="1938992"/>
          </a:xfrm>
          <a:prstGeom prst="rect">
            <a:avLst/>
          </a:prstGeom>
          <a:solidFill>
            <a:schemeClr val="bg1"/>
          </a:solidFill>
          <a:ln>
            <a:solidFill>
              <a:srgbClr val="FF5B5B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4. Seguridad: </a:t>
            </a:r>
            <a:r>
              <a:rPr lang="es-ES" sz="2400" dirty="0"/>
              <a:t>protección personal, protección de datos, protección de la identidad digital, uso de seguridad, uso seguro y sostenible. 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581080" y="3804280"/>
            <a:ext cx="12504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98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-510480" y="6453336"/>
            <a:ext cx="762000" cy="365125"/>
          </a:xfrm>
        </p:spPr>
        <p:txBody>
          <a:bodyPr/>
          <a:lstStyle/>
          <a:p>
            <a:fld id="{AA443AF7-F80B-4050-8ADC-A5C2CE025B01}" type="slidenum">
              <a:rPr lang="es-ES" smtClean="0"/>
              <a:t>14</a:t>
            </a:fld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04051" y="-372184"/>
            <a:ext cx="9421261" cy="86636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3300" b="1" dirty="0" smtClean="0">
                <a:solidFill>
                  <a:schemeClr val="tx1"/>
                </a:solidFill>
              </a:rPr>
              <a:t>4. El Marco Común de Competencia digital Docente</a:t>
            </a:r>
            <a:endParaRPr lang="es-ES" sz="3300" b="1" dirty="0">
              <a:solidFill>
                <a:schemeClr val="tx1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" y="836712"/>
            <a:ext cx="5517604" cy="5964632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40512" y="2636912"/>
            <a:ext cx="4834036" cy="144016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4515232" y="404664"/>
            <a:ext cx="4608512" cy="6540252"/>
          </a:xfrm>
          <a:prstGeom prst="rect">
            <a:avLst/>
          </a:prstGeom>
          <a:solidFill>
            <a:schemeClr val="bg1"/>
          </a:solidFill>
          <a:ln>
            <a:solidFill>
              <a:srgbClr val="FF5B5B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rgbClr val="FF0000"/>
                </a:solidFill>
              </a:rPr>
              <a:t>5. Resolución de problemas: </a:t>
            </a:r>
            <a:r>
              <a:rPr lang="es-ES" sz="2100" dirty="0"/>
              <a:t>identificar necesidades y recursos digitales, </a:t>
            </a:r>
            <a:r>
              <a:rPr lang="es-ES" sz="2100" b="1" dirty="0"/>
              <a:t>tomar decisiones a la hora de elegir la herramienta digital apropiada, acorde a la finalidad o necesidad</a:t>
            </a:r>
            <a:r>
              <a:rPr lang="es-ES" sz="2100" dirty="0"/>
              <a:t>, </a:t>
            </a:r>
            <a:r>
              <a:rPr lang="es-ES" sz="2100" b="1" dirty="0"/>
              <a:t>resolver problemas conceptuales a través de medios digitales</a:t>
            </a:r>
            <a:r>
              <a:rPr lang="es-ES" sz="2100" dirty="0"/>
              <a:t>, resolver problemas técnicos, </a:t>
            </a:r>
            <a:r>
              <a:rPr lang="es-ES" sz="2100" b="1" dirty="0"/>
              <a:t>uso creativo de la tecnología</a:t>
            </a:r>
            <a:r>
              <a:rPr lang="es-ES" sz="2100" dirty="0"/>
              <a:t>, actualizar la competencia propia y la de otros.</a:t>
            </a:r>
          </a:p>
          <a:p>
            <a:r>
              <a:rPr lang="es-ES" sz="2400" dirty="0" smtClean="0"/>
              <a:t> </a:t>
            </a:r>
            <a:endParaRPr lang="es-ES" sz="2400" dirty="0"/>
          </a:p>
          <a:p>
            <a:r>
              <a:rPr lang="es-ES" sz="2000" b="1" dirty="0" smtClean="0">
                <a:solidFill>
                  <a:srgbClr val="FF0000"/>
                </a:solidFill>
              </a:rPr>
              <a:t>Competencias:</a:t>
            </a:r>
            <a:r>
              <a:rPr lang="es-ES" sz="2000" dirty="0" smtClean="0"/>
              <a:t>     </a:t>
            </a:r>
          </a:p>
          <a:p>
            <a:r>
              <a:rPr lang="es-ES" sz="1900" dirty="0"/>
              <a:t>5.1   Resolución de problemas técnicos. </a:t>
            </a:r>
            <a:endParaRPr lang="es-ES" sz="1900" dirty="0" smtClean="0"/>
          </a:p>
          <a:p>
            <a:r>
              <a:rPr lang="es-ES" sz="1900" dirty="0" smtClean="0"/>
              <a:t>5.2 </a:t>
            </a:r>
            <a:r>
              <a:rPr lang="es-ES" sz="1900" dirty="0"/>
              <a:t>Identificación de necesidades y respuestas tecnológicas. </a:t>
            </a:r>
            <a:endParaRPr lang="es-ES" sz="1900" dirty="0" smtClean="0"/>
          </a:p>
          <a:p>
            <a:r>
              <a:rPr lang="es-ES" sz="1900" dirty="0" smtClean="0"/>
              <a:t>5.3</a:t>
            </a:r>
            <a:r>
              <a:rPr lang="es-ES" sz="1900" dirty="0"/>
              <a:t>  </a:t>
            </a:r>
            <a:r>
              <a:rPr lang="es-ES" sz="1900" dirty="0" smtClean="0"/>
              <a:t>Innovación </a:t>
            </a:r>
            <a:r>
              <a:rPr lang="es-ES" sz="1900" dirty="0"/>
              <a:t>y uso de la tecnología de forma creativa. </a:t>
            </a:r>
            <a:endParaRPr lang="es-ES" sz="1900" dirty="0" smtClean="0"/>
          </a:p>
          <a:p>
            <a:r>
              <a:rPr lang="es-ES" sz="1900" dirty="0" smtClean="0"/>
              <a:t>5.4</a:t>
            </a:r>
            <a:r>
              <a:rPr lang="es-ES" sz="1900" dirty="0"/>
              <a:t>  </a:t>
            </a:r>
            <a:r>
              <a:rPr lang="es-ES" sz="1900" dirty="0" smtClean="0"/>
              <a:t>Identificación </a:t>
            </a:r>
            <a:r>
              <a:rPr lang="es-ES" sz="1900" dirty="0"/>
              <a:t>de lagunas en la competencia digital.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657280" y="4046592"/>
            <a:ext cx="12504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2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8" y="987084"/>
            <a:ext cx="5663226" cy="5663226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0" y="-522312"/>
            <a:ext cx="5698976" cy="11430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5</a:t>
            </a:r>
            <a:r>
              <a:rPr lang="es-ES" b="1" dirty="0" smtClean="0">
                <a:solidFill>
                  <a:schemeClr val="tx1"/>
                </a:solidFill>
              </a:rPr>
              <a:t>. Conclusiones</a:t>
            </a:r>
            <a:endParaRPr lang="es-ES" sz="3100" b="1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AF7-F80B-4050-8ADC-A5C2CE025B01}" type="slidenum">
              <a:rPr lang="es-ES" smtClean="0"/>
              <a:t>15</a:t>
            </a:fld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-36512" y="6546830"/>
            <a:ext cx="2134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i="1" u="sng" dirty="0">
                <a:hlinkClick r:id="rId3"/>
              </a:rPr>
              <a:t>http://www.tpack.org/</a:t>
            </a:r>
            <a:endParaRPr lang="es-ES" sz="1600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4067944" y="2725897"/>
            <a:ext cx="1224136" cy="8318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 redondeado"/>
          <p:cNvSpPr/>
          <p:nvPr/>
        </p:nvSpPr>
        <p:spPr>
          <a:xfrm>
            <a:off x="2382469" y="5405433"/>
            <a:ext cx="1224136" cy="831879"/>
          </a:xfrm>
          <a:prstGeom prst="roundRect">
            <a:avLst>
              <a:gd name="adj" fmla="val 368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 redondeado"/>
          <p:cNvSpPr/>
          <p:nvPr/>
        </p:nvSpPr>
        <p:spPr>
          <a:xfrm>
            <a:off x="683568" y="2780928"/>
            <a:ext cx="1224136" cy="8318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4067944" y="887214"/>
            <a:ext cx="4955801" cy="2862322"/>
          </a:xfrm>
          <a:prstGeom prst="rect">
            <a:avLst/>
          </a:prstGeom>
          <a:solidFill>
            <a:srgbClr val="FFB9B9"/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Para usar la tecnología de forma competente hay que ser competente en tres dominios: </a:t>
            </a:r>
            <a:endParaRPr lang="es-ES" b="1" dirty="0" smtClean="0"/>
          </a:p>
          <a:p>
            <a:endParaRPr lang="es-ES" b="1" dirty="0"/>
          </a:p>
          <a:p>
            <a:pPr marL="285750" indent="-285750">
              <a:buFontTx/>
              <a:buChar char="-"/>
            </a:pPr>
            <a:r>
              <a:rPr lang="es-ES" b="1" dirty="0" smtClean="0"/>
              <a:t>el </a:t>
            </a:r>
            <a:r>
              <a:rPr lang="es-ES" b="1" dirty="0"/>
              <a:t>de los </a:t>
            </a:r>
            <a:r>
              <a:rPr lang="es-ES" b="1" dirty="0" smtClean="0"/>
              <a:t>contenidos</a:t>
            </a:r>
          </a:p>
          <a:p>
            <a:pPr marL="285750" indent="-285750">
              <a:buFontTx/>
              <a:buChar char="-"/>
            </a:pPr>
            <a:r>
              <a:rPr lang="es-ES" b="1" dirty="0" smtClean="0"/>
              <a:t>el </a:t>
            </a:r>
            <a:r>
              <a:rPr lang="es-ES" b="1" dirty="0"/>
              <a:t>de los modelos pedagógicos/de </a:t>
            </a:r>
            <a:r>
              <a:rPr lang="es-ES" b="1" dirty="0" smtClean="0"/>
              <a:t>enseñanza-aprendizaje</a:t>
            </a:r>
          </a:p>
          <a:p>
            <a:pPr marL="285750" indent="-285750">
              <a:buFontTx/>
              <a:buChar char="-"/>
            </a:pPr>
            <a:r>
              <a:rPr lang="es-ES" b="1" dirty="0" smtClean="0"/>
              <a:t>el </a:t>
            </a:r>
            <a:r>
              <a:rPr lang="es-ES" b="1" dirty="0"/>
              <a:t>de los recursos </a:t>
            </a:r>
            <a:r>
              <a:rPr lang="es-ES" b="1" dirty="0" smtClean="0"/>
              <a:t>TIC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 SOBRE LA INTERACCIÓN ENTRE ESOS TRES DOMINIOS</a:t>
            </a:r>
            <a:endParaRPr lang="es-E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Triángulo isósceles"/>
          <p:cNvSpPr/>
          <p:nvPr/>
        </p:nvSpPr>
        <p:spPr>
          <a:xfrm>
            <a:off x="2546163" y="3645024"/>
            <a:ext cx="896747" cy="64749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58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0" y="-522312"/>
            <a:ext cx="5698976" cy="1143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6. Referencias</a:t>
            </a:r>
            <a:endParaRPr lang="es-ES" sz="3100" b="1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AF7-F80B-4050-8ADC-A5C2CE025B01}" type="slidenum">
              <a:rPr lang="es-ES" smtClean="0"/>
              <a:t>16</a:t>
            </a:fld>
            <a:endParaRPr lang="es-ES"/>
          </a:p>
        </p:txBody>
      </p:sp>
      <p:sp>
        <p:nvSpPr>
          <p:cNvPr id="34" name="33 Rectángulo redondeado"/>
          <p:cNvSpPr/>
          <p:nvPr/>
        </p:nvSpPr>
        <p:spPr>
          <a:xfrm>
            <a:off x="2382469" y="5405433"/>
            <a:ext cx="1224136" cy="831879"/>
          </a:xfrm>
          <a:prstGeom prst="roundRect">
            <a:avLst>
              <a:gd name="adj" fmla="val 368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808" y="1056104"/>
            <a:ext cx="9021688" cy="3885064"/>
          </a:xfrm>
        </p:spPr>
        <p:txBody>
          <a:bodyPr>
            <a:noAutofit/>
          </a:bodyPr>
          <a:lstStyle/>
          <a:p>
            <a:pPr marL="177800" indent="-177800">
              <a:tabLst>
                <a:tab pos="177800" algn="l"/>
              </a:tabLst>
            </a:pPr>
            <a:r>
              <a:rPr lang="es-ES" sz="1400" dirty="0"/>
              <a:t>Gómez del </a:t>
            </a:r>
            <a:r>
              <a:rPr lang="es-ES" sz="1400" dirty="0" err="1" smtClean="0"/>
              <a:t>Estal</a:t>
            </a:r>
            <a:r>
              <a:rPr lang="es-ES" sz="1400" dirty="0" smtClean="0"/>
              <a:t>, </a:t>
            </a:r>
            <a:r>
              <a:rPr lang="es-ES" sz="1400" dirty="0"/>
              <a:t>M. 2006. "La enseñanza de la gramática dentro del enfoque por tareas". Biblioteca ELE, CVC. </a:t>
            </a:r>
          </a:p>
          <a:p>
            <a:pPr marL="177800" indent="-177800">
              <a:tabLst>
                <a:tab pos="177800" algn="l"/>
              </a:tabLst>
            </a:pPr>
            <a:r>
              <a:rPr lang="es-ES" sz="1400" dirty="0" smtClean="0"/>
              <a:t>Herrera</a:t>
            </a:r>
            <a:r>
              <a:rPr lang="es-ES" sz="1400" dirty="0"/>
              <a:t>, F. y Conejo, E. 2009. "Tareas 2.0: la dimensión digital en el aula de español lengua extranjera", </a:t>
            </a:r>
            <a:r>
              <a:rPr lang="es-ES" sz="1400" i="1" dirty="0" err="1"/>
              <a:t>Marcolele</a:t>
            </a:r>
            <a:r>
              <a:rPr lang="es-ES" sz="1400" dirty="0"/>
              <a:t>, 9. </a:t>
            </a:r>
          </a:p>
          <a:p>
            <a:pPr marL="177800" indent="-177800">
              <a:tabLst>
                <a:tab pos="177800" algn="l"/>
              </a:tabLst>
            </a:pPr>
            <a:r>
              <a:rPr lang="es-ES" sz="1400" dirty="0" err="1" smtClean="0"/>
              <a:t>Koehler</a:t>
            </a:r>
            <a:r>
              <a:rPr lang="es-ES" sz="1400" dirty="0"/>
              <a:t>, M. J., &amp; </a:t>
            </a:r>
            <a:r>
              <a:rPr lang="es-ES" sz="1400" dirty="0" err="1"/>
              <a:t>Mishra</a:t>
            </a:r>
            <a:r>
              <a:rPr lang="es-ES" sz="1400" dirty="0"/>
              <a:t>, P. 2008. </a:t>
            </a:r>
            <a:r>
              <a:rPr lang="en-US" sz="1400" dirty="0"/>
              <a:t>"Introducing TPCK", </a:t>
            </a:r>
            <a:r>
              <a:rPr lang="en-US" sz="1400" dirty="0" err="1"/>
              <a:t>en</a:t>
            </a:r>
            <a:r>
              <a:rPr lang="en-US" sz="1400" dirty="0"/>
              <a:t> J. A. Colbert, K. E. Boyd, K. A. Clark, S. Guan, J. B. Harris, M. A. Kelly &amp; A. D. Thompson (Eds.), </a:t>
            </a:r>
            <a:r>
              <a:rPr lang="en-US" sz="1400" i="1" dirty="0"/>
              <a:t>Handbook of Technological Pedagogical Content Knowledge for Educators</a:t>
            </a:r>
            <a:r>
              <a:rPr lang="en-US" sz="1400" dirty="0"/>
              <a:t>, pp. 1–29, New York: Routledge.</a:t>
            </a:r>
            <a:endParaRPr lang="es-ES" sz="1400" dirty="0"/>
          </a:p>
          <a:p>
            <a:pPr marL="177800" indent="-177800">
              <a:tabLst>
                <a:tab pos="177800" algn="l"/>
              </a:tabLst>
            </a:pPr>
            <a:r>
              <a:rPr lang="es-ES" sz="1400" dirty="0" smtClean="0"/>
              <a:t>Marco </a:t>
            </a:r>
            <a:r>
              <a:rPr lang="es-ES" sz="1400" dirty="0"/>
              <a:t>Común Europeo de Referencia para las Lenguas: aprendizaje, enseñanza, evaluación, CONSEJO SOCIAL EUROPEO, 2002 Ministerio de Educación, Cultura y Deporte.  </a:t>
            </a:r>
            <a:r>
              <a:rPr lang="es-ES" sz="1400" dirty="0" smtClean="0"/>
              <a:t> </a:t>
            </a:r>
            <a:r>
              <a:rPr lang="es-ES" sz="1400" u="sng" dirty="0" smtClean="0">
                <a:hlinkClick r:id="rId2"/>
              </a:rPr>
              <a:t>http</a:t>
            </a:r>
            <a:r>
              <a:rPr lang="es-ES" sz="1400" u="sng" dirty="0">
                <a:hlinkClick r:id="rId2"/>
              </a:rPr>
              <a:t>://cvc.cervantes.es/ensenanza/biblioteca_ele/marco</a:t>
            </a:r>
            <a:r>
              <a:rPr lang="es-ES" sz="1400" u="sng" dirty="0" smtClean="0">
                <a:hlinkClick r:id="rId2"/>
              </a:rPr>
              <a:t>/</a:t>
            </a:r>
            <a:endParaRPr lang="es-ES" sz="1400" dirty="0"/>
          </a:p>
          <a:p>
            <a:pPr marL="177800" indent="-177800">
              <a:tabLst>
                <a:tab pos="177800" algn="l"/>
              </a:tabLst>
            </a:pPr>
            <a:r>
              <a:rPr lang="es-ES" sz="1400" dirty="0"/>
              <a:t>Martí, M., I. </a:t>
            </a:r>
            <a:r>
              <a:rPr lang="es-ES" sz="1400" dirty="0" err="1"/>
              <a:t>Penadés</a:t>
            </a:r>
            <a:r>
              <a:rPr lang="es-ES" sz="1400" dirty="0"/>
              <a:t> &amp; A. Ruiz. </a:t>
            </a:r>
            <a:r>
              <a:rPr lang="es-ES" sz="1400" i="1" dirty="0"/>
              <a:t>Gramática española por niveles</a:t>
            </a:r>
            <a:r>
              <a:rPr lang="es-ES" sz="1400" dirty="0"/>
              <a:t>, Madrid: </a:t>
            </a:r>
            <a:r>
              <a:rPr lang="es-ES" sz="1400" dirty="0" err="1"/>
              <a:t>Edinumen</a:t>
            </a:r>
            <a:r>
              <a:rPr lang="es-ES" sz="1400" dirty="0"/>
              <a:t>.</a:t>
            </a:r>
          </a:p>
          <a:p>
            <a:pPr marL="177800" indent="-177800">
              <a:tabLst>
                <a:tab pos="177800" algn="l"/>
              </a:tabLst>
            </a:pPr>
            <a:r>
              <a:rPr lang="es-ES" sz="1400" dirty="0" smtClean="0">
                <a:hlinkClick r:id="rId3"/>
              </a:rPr>
              <a:t>Ministerio </a:t>
            </a:r>
            <a:r>
              <a:rPr lang="es-ES" sz="1400" dirty="0">
                <a:hlinkClick r:id="rId3"/>
              </a:rPr>
              <a:t>de Educación, Cultura y Deporte &amp; INTEF [Instituto Nacional de Tecnologías Educativas y de Formación del Profesorado]. 2013. Proyecto “Marco Común de Competencia Digital Docente (versión 2.0)” del Plan de Cultura Digital en la Escuela.</a:t>
            </a:r>
            <a:r>
              <a:rPr lang="es-ES" sz="1400" dirty="0"/>
              <a:t/>
            </a:r>
            <a:br>
              <a:rPr lang="es-ES" sz="1400" dirty="0"/>
            </a:br>
            <a:r>
              <a:rPr lang="es-ES" sz="1400" u="sng" dirty="0">
                <a:hlinkClick r:id="rId4"/>
              </a:rPr>
              <a:t>http://educalab.es/documents/10180/12809/MarcoComunCompeDigiDoceV2.pdf</a:t>
            </a:r>
            <a:endParaRPr lang="es-ES" sz="1400" dirty="0"/>
          </a:p>
          <a:p>
            <a:pPr marL="177800" indent="-177800">
              <a:tabLst>
                <a:tab pos="177800" algn="l"/>
              </a:tabLst>
            </a:pPr>
            <a:r>
              <a:rPr lang="en-US" sz="1400" dirty="0" smtClean="0"/>
              <a:t>Mishra</a:t>
            </a:r>
            <a:r>
              <a:rPr lang="en-US" sz="1400" dirty="0"/>
              <a:t>, P., &amp; Koehler, M. J. 2006. "Technological pedagogical content knowledge: A framework for teacher knowledge", </a:t>
            </a:r>
            <a:r>
              <a:rPr lang="en-US" sz="1400" i="1" dirty="0"/>
              <a:t>Teachers College Record</a:t>
            </a:r>
            <a:r>
              <a:rPr lang="en-US" sz="1400" dirty="0"/>
              <a:t>, 108(6), pp. 1017-1054</a:t>
            </a:r>
            <a:r>
              <a:rPr lang="en-US" sz="1400" dirty="0" smtClean="0"/>
              <a:t>.</a:t>
            </a:r>
            <a:r>
              <a:rPr lang="en-US" sz="1400" dirty="0"/>
              <a:t> </a:t>
            </a:r>
            <a:endParaRPr lang="es-ES" sz="1400" dirty="0"/>
          </a:p>
          <a:p>
            <a:pPr marL="177800" indent="-177800">
              <a:tabLst>
                <a:tab pos="177800" algn="l"/>
              </a:tabLst>
            </a:pPr>
            <a:r>
              <a:rPr lang="es-ES" sz="1400" dirty="0"/>
              <a:t>Pavón Lucero,  Mª V. 2007. </a:t>
            </a:r>
            <a:r>
              <a:rPr lang="es-ES" sz="1400" i="1" dirty="0"/>
              <a:t>Gramática práctica del español</a:t>
            </a:r>
            <a:r>
              <a:rPr lang="es-ES" sz="1400" dirty="0"/>
              <a:t>, Madrid: Espasa Calpe. </a:t>
            </a:r>
            <a:endParaRPr lang="es-ES" sz="1400" dirty="0" smtClean="0"/>
          </a:p>
          <a:p>
            <a:pPr marL="177800" indent="-177800">
              <a:tabLst>
                <a:tab pos="177800" algn="l"/>
              </a:tabLst>
            </a:pPr>
            <a:r>
              <a:rPr lang="es-ES" sz="1400" dirty="0" smtClean="0"/>
              <a:t>Real </a:t>
            </a:r>
            <a:r>
              <a:rPr lang="es-ES" sz="1400" dirty="0"/>
              <a:t>Academia Española &amp; ASALE. 2011. </a:t>
            </a:r>
            <a:r>
              <a:rPr lang="es-ES" sz="1400" i="1" dirty="0"/>
              <a:t>Nueva Gramática Básica de la Lengua Española, </a:t>
            </a:r>
            <a:r>
              <a:rPr lang="es-ES" sz="1400" dirty="0"/>
              <a:t>Madrid: Espasa.</a:t>
            </a:r>
            <a:r>
              <a:rPr lang="es-ES" sz="1400" i="1" dirty="0"/>
              <a:t> </a:t>
            </a:r>
            <a:endParaRPr lang="es-ES" sz="1400" dirty="0"/>
          </a:p>
          <a:p>
            <a:pPr marL="177800" indent="-177800">
              <a:tabLst>
                <a:tab pos="177800" algn="l"/>
              </a:tabLst>
            </a:pPr>
            <a:r>
              <a:rPr lang="es-ES" sz="1400" dirty="0" smtClean="0"/>
              <a:t>Thompson </a:t>
            </a:r>
            <a:r>
              <a:rPr lang="es-ES" sz="1400" dirty="0"/>
              <a:t>A. &amp; </a:t>
            </a:r>
            <a:r>
              <a:rPr lang="es-ES" sz="1400" dirty="0" err="1"/>
              <a:t>Mishra</a:t>
            </a:r>
            <a:r>
              <a:rPr lang="es-ES" sz="1400" dirty="0"/>
              <a:t> P. 2007. "</a:t>
            </a:r>
            <a:r>
              <a:rPr lang="es-ES" sz="1400" dirty="0" err="1"/>
              <a:t>Breaking</a:t>
            </a:r>
            <a:r>
              <a:rPr lang="es-ES" sz="1400" dirty="0"/>
              <a:t> news: TPCK </a:t>
            </a:r>
            <a:r>
              <a:rPr lang="es-ES" sz="1400" dirty="0" err="1"/>
              <a:t>becom</a:t>
            </a:r>
            <a:r>
              <a:rPr lang="en-US" sz="1400" dirty="0"/>
              <a:t>es TPACK!", Journal of Computing in Teacher Education, 24, pp. 38–39. </a:t>
            </a:r>
            <a:r>
              <a:rPr lang="es-ES" sz="1400" i="1" u="sng" dirty="0">
                <a:hlinkClick r:id="rId5"/>
              </a:rPr>
              <a:t>http://www.tpack.org/</a:t>
            </a:r>
            <a:endParaRPr lang="es-ES" sz="1400" dirty="0"/>
          </a:p>
          <a:p>
            <a:pPr marL="177800" indent="-177800">
              <a:tabLst>
                <a:tab pos="177800" algn="l"/>
              </a:tabLst>
            </a:pPr>
            <a:r>
              <a:rPr lang="es-ES" sz="1400" dirty="0" smtClean="0"/>
              <a:t>UNESCO </a:t>
            </a:r>
            <a:r>
              <a:rPr lang="es-ES" sz="1400" dirty="0"/>
              <a:t>ESTÁNDARES DE COMPETENCIAS EN TIC PARA DOCENTES Londres, Enero 8 de 2008</a:t>
            </a:r>
          </a:p>
          <a:p>
            <a:pPr marL="0" indent="0">
              <a:buNone/>
              <a:tabLst>
                <a:tab pos="177800" algn="l"/>
              </a:tabLst>
            </a:pPr>
            <a:r>
              <a:rPr lang="es-ES" sz="1400" dirty="0" smtClean="0"/>
              <a:t>       Descargable </a:t>
            </a:r>
            <a:r>
              <a:rPr lang="es-ES" sz="1400" dirty="0"/>
              <a:t>en </a:t>
            </a:r>
            <a:r>
              <a:rPr lang="es-ES" sz="1400" u="sng" dirty="0">
                <a:hlinkClick r:id="rId6"/>
              </a:rPr>
              <a:t>http://</a:t>
            </a:r>
            <a:r>
              <a:rPr lang="es-ES" sz="1400" u="sng" dirty="0" smtClean="0">
                <a:hlinkClick r:id="rId6"/>
              </a:rPr>
              <a:t>www.eduteka.org/modulos/11/342/868/1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3598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MUCHAS GRACIAS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i</a:t>
            </a:r>
            <a:r>
              <a:rPr lang="es-ES" b="1" dirty="0" smtClean="0">
                <a:solidFill>
                  <a:schemeClr val="bg1"/>
                </a:solidFill>
              </a:rPr>
              <a:t>sabel.perezj@uah.es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AF7-F80B-4050-8ADC-A5C2CE025B01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0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Estructura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6024" y="2132856"/>
            <a:ext cx="9540552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266700" algn="l"/>
              </a:tabLst>
            </a:pPr>
            <a:r>
              <a:rPr lang="es-ES" sz="2500" dirty="0" smtClean="0"/>
              <a:t>1.  El </a:t>
            </a:r>
            <a:r>
              <a:rPr lang="es-ES" sz="2500" dirty="0"/>
              <a:t>uso </a:t>
            </a:r>
            <a:r>
              <a:rPr lang="es-ES" sz="2500" dirty="0" smtClean="0"/>
              <a:t> competente de </a:t>
            </a:r>
            <a:r>
              <a:rPr lang="es-ES" sz="2500" dirty="0"/>
              <a:t>las </a:t>
            </a:r>
            <a:r>
              <a:rPr lang="es-ES" sz="2500" i="1" dirty="0"/>
              <a:t>Tecnologías de la Información y la </a:t>
            </a:r>
            <a:r>
              <a:rPr lang="es-ES" sz="2500" i="1" dirty="0" smtClean="0"/>
              <a:t>Comunicación</a:t>
            </a:r>
          </a:p>
          <a:p>
            <a:pPr marL="0" indent="0">
              <a:buNone/>
              <a:tabLst>
                <a:tab pos="266700" algn="l"/>
              </a:tabLst>
            </a:pPr>
            <a:endParaRPr lang="es-ES" sz="2500" i="1" dirty="0"/>
          </a:p>
          <a:p>
            <a:pPr marL="0" indent="0">
              <a:buNone/>
              <a:tabLst>
                <a:tab pos="266700" algn="l"/>
              </a:tabLst>
            </a:pPr>
            <a:r>
              <a:rPr lang="es-ES" sz="2500" dirty="0" smtClean="0"/>
              <a:t>2. El </a:t>
            </a:r>
            <a:r>
              <a:rPr lang="es-ES" sz="2500" dirty="0"/>
              <a:t>TPACK. </a:t>
            </a:r>
            <a:r>
              <a:rPr lang="es-ES" sz="2500" i="1" dirty="0"/>
              <a:t>C</a:t>
            </a:r>
            <a:r>
              <a:rPr lang="es-ES" sz="2500" i="1" dirty="0" smtClean="0"/>
              <a:t>ompetencia </a:t>
            </a:r>
            <a:r>
              <a:rPr lang="es-ES" sz="2500" i="1" dirty="0"/>
              <a:t>digital docente </a:t>
            </a:r>
            <a:r>
              <a:rPr lang="es-ES" sz="2500" dirty="0" smtClean="0"/>
              <a:t>y reflexión</a:t>
            </a:r>
          </a:p>
          <a:p>
            <a:pPr marL="0" indent="0">
              <a:buNone/>
              <a:tabLst>
                <a:tab pos="266700" algn="l"/>
              </a:tabLst>
            </a:pPr>
            <a:endParaRPr lang="es-ES" sz="2500" dirty="0"/>
          </a:p>
          <a:p>
            <a:pPr marL="0" indent="0">
              <a:buNone/>
              <a:tabLst>
                <a:tab pos="266700" algn="l"/>
              </a:tabLst>
            </a:pPr>
            <a:r>
              <a:rPr lang="es-ES" sz="2500" dirty="0" smtClean="0"/>
              <a:t>3. Un </a:t>
            </a:r>
            <a:r>
              <a:rPr lang="es-ES" sz="2500" dirty="0"/>
              <a:t>ejemplo imaginario, breve e </a:t>
            </a:r>
            <a:r>
              <a:rPr lang="es-ES" sz="2500" dirty="0" smtClean="0"/>
              <a:t>incompleto</a:t>
            </a:r>
          </a:p>
          <a:p>
            <a:pPr marL="0" indent="0">
              <a:buNone/>
              <a:tabLst>
                <a:tab pos="266700" algn="l"/>
              </a:tabLst>
            </a:pPr>
            <a:endParaRPr lang="es-ES" sz="2500" dirty="0"/>
          </a:p>
          <a:p>
            <a:pPr marL="0" indent="0">
              <a:buNone/>
              <a:tabLst>
                <a:tab pos="266700" algn="l"/>
              </a:tabLst>
            </a:pPr>
            <a:r>
              <a:rPr lang="es-ES" sz="2500" dirty="0" smtClean="0"/>
              <a:t>4. El </a:t>
            </a:r>
            <a:r>
              <a:rPr lang="es-ES" sz="2500" i="1" dirty="0"/>
              <a:t>Marco Común de Competencia Digital </a:t>
            </a:r>
            <a:r>
              <a:rPr lang="es-ES" sz="2500" i="1" dirty="0" smtClean="0"/>
              <a:t>Docente</a:t>
            </a:r>
          </a:p>
          <a:p>
            <a:pPr marL="0" indent="0">
              <a:buNone/>
              <a:tabLst>
                <a:tab pos="266700" algn="l"/>
              </a:tabLst>
            </a:pPr>
            <a:endParaRPr lang="es-ES" sz="2500" i="1" dirty="0" smtClean="0"/>
          </a:p>
          <a:p>
            <a:pPr marL="0" indent="0">
              <a:buNone/>
              <a:tabLst>
                <a:tab pos="266700" algn="l"/>
              </a:tabLst>
            </a:pPr>
            <a:r>
              <a:rPr lang="es-ES" sz="2500" dirty="0" smtClean="0"/>
              <a:t>5. Conclusiones</a:t>
            </a:r>
          </a:p>
          <a:p>
            <a:pPr marL="0" indent="0">
              <a:buNone/>
              <a:tabLst>
                <a:tab pos="266700" algn="l"/>
              </a:tabLst>
            </a:pPr>
            <a:endParaRPr lang="es-ES" sz="2500" dirty="0"/>
          </a:p>
          <a:p>
            <a:pPr marL="0" indent="0">
              <a:buNone/>
              <a:tabLst>
                <a:tab pos="266700" algn="l"/>
              </a:tabLst>
            </a:pPr>
            <a:endParaRPr lang="es-ES" sz="2500" dirty="0" smtClean="0"/>
          </a:p>
          <a:p>
            <a:pPr marL="0" indent="0">
              <a:buNone/>
              <a:tabLst>
                <a:tab pos="266700" algn="l"/>
              </a:tabLst>
            </a:pPr>
            <a:endParaRPr lang="es-ES" sz="2500" dirty="0"/>
          </a:p>
          <a:p>
            <a:endParaRPr lang="es-ES" sz="25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AF7-F80B-4050-8ADC-A5C2CE025B0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22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0832" y="1196752"/>
            <a:ext cx="8229600" cy="4389120"/>
          </a:xfrm>
        </p:spPr>
        <p:txBody>
          <a:bodyPr/>
          <a:lstStyle/>
          <a:p>
            <a:r>
              <a:rPr lang="es-ES" dirty="0"/>
              <a:t>UNESCO </a:t>
            </a:r>
            <a:r>
              <a:rPr lang="es-ES" dirty="0" smtClean="0"/>
              <a:t>2008 “</a:t>
            </a:r>
            <a:r>
              <a:rPr lang="es-ES" dirty="0"/>
              <a:t>Estándares UNESCO de Competencia en TIC para Docentes” (ECD-TIC</a:t>
            </a:r>
            <a:r>
              <a:rPr lang="es-ES" dirty="0" smtClean="0"/>
              <a:t>)</a:t>
            </a:r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AF7-F80B-4050-8ADC-A5C2CE025B01}" type="slidenum">
              <a:rPr lang="es-ES" smtClean="0"/>
              <a:t>3</a:t>
            </a:fld>
            <a:endParaRPr lang="es-ES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95536" y="2424256"/>
            <a:ext cx="4773216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Para vivir, aprender y trabajar con éxito en una sociedad cada vez más compleja, rica en información y basada en el conocimiento, los estudiantes y los docentes deben utilizar la tecnología digital con eficacia.</a:t>
            </a:r>
          </a:p>
          <a:p>
            <a:pPr algn="just"/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34" y="1956277"/>
            <a:ext cx="3254038" cy="4209027"/>
          </a:xfrm>
          <a:prstGeom prst="rect">
            <a:avLst/>
          </a:prstGeom>
        </p:spPr>
      </p:pic>
      <p:sp>
        <p:nvSpPr>
          <p:cNvPr id="7" name="6 Elipse"/>
          <p:cNvSpPr/>
          <p:nvPr/>
        </p:nvSpPr>
        <p:spPr>
          <a:xfrm>
            <a:off x="2699792" y="5085184"/>
            <a:ext cx="2386608" cy="10801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806896" y="-243408"/>
            <a:ext cx="8229600" cy="86636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4500" b="1" dirty="0" smtClean="0">
                <a:solidFill>
                  <a:schemeClr val="tx1"/>
                </a:solidFill>
              </a:rPr>
              <a:t>1. El uso competente de las TIC</a:t>
            </a:r>
            <a:endParaRPr lang="es-ES" sz="4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-245672"/>
            <a:ext cx="8229600" cy="866360"/>
          </a:xfrm>
        </p:spPr>
        <p:txBody>
          <a:bodyPr>
            <a:normAutofit/>
          </a:bodyPr>
          <a:lstStyle/>
          <a:p>
            <a:r>
              <a:rPr lang="es-ES" sz="4500" b="1" dirty="0" smtClean="0">
                <a:solidFill>
                  <a:schemeClr val="tx1"/>
                </a:solidFill>
              </a:rPr>
              <a:t>1. El uso competente de las TIC</a:t>
            </a:r>
            <a:endParaRPr lang="es-ES" sz="45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879" y="941970"/>
            <a:ext cx="10009112" cy="504056"/>
          </a:xfrm>
        </p:spPr>
        <p:txBody>
          <a:bodyPr/>
          <a:lstStyle/>
          <a:p>
            <a:r>
              <a:rPr lang="es-ES" sz="2300" dirty="0"/>
              <a:t>¿Qué es usar la tecnología digital </a:t>
            </a:r>
            <a:r>
              <a:rPr lang="es-ES" sz="2300" b="1" dirty="0">
                <a:solidFill>
                  <a:srgbClr val="FF0000"/>
                </a:solidFill>
              </a:rPr>
              <a:t>con </a:t>
            </a:r>
            <a:r>
              <a:rPr lang="es-ES" sz="2300" b="1" dirty="0" smtClean="0">
                <a:solidFill>
                  <a:srgbClr val="FF0000"/>
                </a:solidFill>
              </a:rPr>
              <a:t>eficacia/competentemente</a:t>
            </a:r>
            <a:r>
              <a:rPr lang="es-ES" sz="2300" dirty="0" smtClean="0"/>
              <a:t>? </a:t>
            </a:r>
            <a:endParaRPr lang="es-ES" sz="23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74496" y="6376243"/>
            <a:ext cx="762000" cy="365125"/>
          </a:xfrm>
        </p:spPr>
        <p:txBody>
          <a:bodyPr/>
          <a:lstStyle/>
          <a:p>
            <a:fld id="{AA443AF7-F80B-4050-8ADC-A5C2CE025B01}" type="slidenum">
              <a:rPr lang="es-ES" smtClean="0"/>
              <a:t>4</a:t>
            </a:fld>
            <a:endParaRPr lang="es-ES"/>
          </a:p>
        </p:txBody>
      </p:sp>
      <p:grpSp>
        <p:nvGrpSpPr>
          <p:cNvPr id="23" name="22 Grupo"/>
          <p:cNvGrpSpPr/>
          <p:nvPr/>
        </p:nvGrpSpPr>
        <p:grpSpPr>
          <a:xfrm>
            <a:off x="-108520" y="1628800"/>
            <a:ext cx="4536504" cy="3149561"/>
            <a:chOff x="-108520" y="1628800"/>
            <a:chExt cx="4536504" cy="3149561"/>
          </a:xfrm>
        </p:grpSpPr>
        <p:sp>
          <p:nvSpPr>
            <p:cNvPr id="5" name="2 Marcador de contenido"/>
            <p:cNvSpPr txBox="1">
              <a:spLocks/>
            </p:cNvSpPr>
            <p:nvPr/>
          </p:nvSpPr>
          <p:spPr>
            <a:xfrm>
              <a:off x="-108520" y="1628800"/>
              <a:ext cx="4536504" cy="557273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274320" indent="-27432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9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888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888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8720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6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3040" indent="-210312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6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210312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ES" sz="1500" dirty="0">
                  <a:hlinkClick r:id="rId2"/>
                </a:rPr>
                <a:t>https://</a:t>
              </a:r>
              <a:r>
                <a:rPr lang="es-ES" sz="1500" dirty="0" smtClean="0">
                  <a:hlinkClick r:id="rId2"/>
                </a:rPr>
                <a:t>www.youtube.com/watch?v=9_d_AK3L-Pg</a:t>
              </a:r>
              <a:endParaRPr lang="es-ES" sz="1500" dirty="0" smtClean="0"/>
            </a:p>
            <a:p>
              <a:pPr marL="0" indent="0" algn="ctr">
                <a:buNone/>
              </a:pPr>
              <a:endParaRPr lang="es-ES" sz="1500" dirty="0"/>
            </a:p>
            <a:p>
              <a:pPr algn="ctr"/>
              <a:endParaRPr lang="es-ES" sz="1500" dirty="0"/>
            </a:p>
          </p:txBody>
        </p:sp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03" y="2075093"/>
              <a:ext cx="3571614" cy="2703268"/>
            </a:xfrm>
            <a:prstGeom prst="rect">
              <a:avLst/>
            </a:prstGeom>
          </p:spPr>
        </p:pic>
      </p:grpSp>
      <p:grpSp>
        <p:nvGrpSpPr>
          <p:cNvPr id="24" name="23 Grupo"/>
          <p:cNvGrpSpPr/>
          <p:nvPr/>
        </p:nvGrpSpPr>
        <p:grpSpPr>
          <a:xfrm>
            <a:off x="107504" y="2003085"/>
            <a:ext cx="4176464" cy="3423348"/>
            <a:chOff x="107504" y="2003085"/>
            <a:chExt cx="4176464" cy="3423348"/>
          </a:xfrm>
        </p:grpSpPr>
        <p:sp>
          <p:nvSpPr>
            <p:cNvPr id="9" name="8 Rectángulo redondeado"/>
            <p:cNvSpPr/>
            <p:nvPr/>
          </p:nvSpPr>
          <p:spPr>
            <a:xfrm>
              <a:off x="107504" y="2003085"/>
              <a:ext cx="4032448" cy="2855770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1" name="10 Conector recto"/>
            <p:cNvCxnSpPr>
              <a:stCxn id="9" idx="2"/>
            </p:cNvCxnSpPr>
            <p:nvPr/>
          </p:nvCxnSpPr>
          <p:spPr>
            <a:xfrm>
              <a:off x="2123728" y="4858855"/>
              <a:ext cx="0" cy="279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12 CuadroTexto"/>
            <p:cNvSpPr txBox="1"/>
            <p:nvPr/>
          </p:nvSpPr>
          <p:spPr>
            <a:xfrm>
              <a:off x="179512" y="4964768"/>
              <a:ext cx="4104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chemeClr val="accent1"/>
                  </a:solidFill>
                </a:rPr>
                <a:t>¿Difusión de información?</a:t>
              </a:r>
              <a:endParaRPr lang="es-E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4427984" y="1484784"/>
            <a:ext cx="4630645" cy="5355312"/>
            <a:chOff x="4427984" y="1484784"/>
            <a:chExt cx="4630645" cy="5355312"/>
          </a:xfrm>
        </p:grpSpPr>
        <p:sp>
          <p:nvSpPr>
            <p:cNvPr id="22" name="21 Rectángulo"/>
            <p:cNvSpPr/>
            <p:nvPr/>
          </p:nvSpPr>
          <p:spPr>
            <a:xfrm>
              <a:off x="4427984" y="1484784"/>
              <a:ext cx="4630645" cy="521064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4427984" y="1484784"/>
              <a:ext cx="4630645" cy="5355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500" b="1" dirty="0" smtClean="0">
                  <a:solidFill>
                    <a:schemeClr val="accent1"/>
                  </a:solidFill>
                </a:rPr>
                <a:t>UNESCO</a:t>
              </a:r>
            </a:p>
            <a:p>
              <a:pPr algn="just"/>
              <a:r>
                <a:rPr lang="es-ES" sz="2000" dirty="0" smtClean="0"/>
                <a:t>El </a:t>
              </a:r>
              <a:r>
                <a:rPr lang="es-ES" sz="2000" dirty="0"/>
                <a:t>proyecto ECD-TIC apunta, en general, a </a:t>
              </a:r>
              <a:r>
                <a:rPr lang="es-ES" sz="2000" b="1" dirty="0">
                  <a:solidFill>
                    <a:srgbClr val="FF0000"/>
                  </a:solidFill>
                </a:rPr>
                <a:t>mejorar la práctica de los docentes</a:t>
              </a:r>
              <a:r>
                <a:rPr lang="es-ES" sz="2000" dirty="0">
                  <a:solidFill>
                    <a:srgbClr val="FF0000"/>
                  </a:solidFill>
                </a:rPr>
                <a:t> </a:t>
              </a:r>
              <a:r>
                <a:rPr lang="es-ES" sz="2000" dirty="0"/>
                <a:t>en todas las áreas de su desempeño profesional, </a:t>
              </a:r>
              <a:r>
                <a:rPr lang="es-ES" sz="2000" b="1" dirty="0">
                  <a:solidFill>
                    <a:srgbClr val="FF0000"/>
                  </a:solidFill>
                </a:rPr>
                <a:t>combinando las competencias en TIC con innovaciones en la pedagogía</a:t>
              </a:r>
              <a:r>
                <a:rPr lang="es-ES" sz="2000" dirty="0">
                  <a:solidFill>
                    <a:srgbClr val="FF0000"/>
                  </a:solidFill>
                </a:rPr>
                <a:t>, </a:t>
              </a:r>
              <a:r>
                <a:rPr lang="es-ES" sz="2000" b="1" dirty="0">
                  <a:solidFill>
                    <a:srgbClr val="FF0000"/>
                  </a:solidFill>
                </a:rPr>
                <a:t>el plan de estudios (currículo)</a:t>
              </a:r>
              <a:r>
                <a:rPr lang="es-ES" sz="2000" dirty="0">
                  <a:solidFill>
                    <a:srgbClr val="FF0000"/>
                  </a:solidFill>
                </a:rPr>
                <a:t> </a:t>
              </a:r>
              <a:r>
                <a:rPr lang="es-ES" sz="2000" b="1" dirty="0">
                  <a:solidFill>
                    <a:srgbClr val="FF0000"/>
                  </a:solidFill>
                </a:rPr>
                <a:t>y la organización escolar</a:t>
              </a:r>
              <a:r>
                <a:rPr lang="es-ES" sz="2000" dirty="0"/>
                <a:t>; aunado al propósito de lograr que los docentes </a:t>
              </a:r>
              <a:r>
                <a:rPr lang="es-ES" sz="2000" b="1" dirty="0">
                  <a:solidFill>
                    <a:srgbClr val="FF0000"/>
                  </a:solidFill>
                </a:rPr>
                <a:t>utilicen competencias en TIC y recursos</a:t>
              </a:r>
              <a:r>
                <a:rPr lang="es-ES" sz="2000" dirty="0">
                  <a:solidFill>
                    <a:srgbClr val="FF0000"/>
                  </a:solidFill>
                </a:rPr>
                <a:t> para </a:t>
              </a:r>
              <a:r>
                <a:rPr lang="es-ES" sz="2000" b="1" dirty="0">
                  <a:solidFill>
                    <a:srgbClr val="FF0000"/>
                  </a:solidFill>
                </a:rPr>
                <a:t>mejorar sus estrategias de enseñanza</a:t>
              </a:r>
              <a:r>
                <a:rPr lang="es-ES" sz="2000" dirty="0">
                  <a:solidFill>
                    <a:srgbClr val="FF0000"/>
                  </a:solidFill>
                </a:rPr>
                <a:t>, </a:t>
              </a:r>
              <a:r>
                <a:rPr lang="es-ES" sz="2000" b="1" dirty="0">
                  <a:solidFill>
                    <a:srgbClr val="FF0000"/>
                  </a:solidFill>
                </a:rPr>
                <a:t>cooperar</a:t>
              </a:r>
              <a:r>
                <a:rPr lang="es-ES" sz="2000" dirty="0">
                  <a:solidFill>
                    <a:srgbClr val="FF0000"/>
                  </a:solidFill>
                </a:rPr>
                <a:t> </a:t>
              </a:r>
              <a:r>
                <a:rPr lang="es-ES" sz="2000" dirty="0"/>
                <a:t>con sus colegas y, en última instancia, poder convertirse en </a:t>
              </a:r>
              <a:r>
                <a:rPr lang="es-ES" sz="2000" b="1" dirty="0">
                  <a:solidFill>
                    <a:srgbClr val="FF0000"/>
                  </a:solidFill>
                </a:rPr>
                <a:t>líderes de la innovación</a:t>
              </a:r>
              <a:r>
                <a:rPr lang="es-ES" sz="2000" dirty="0">
                  <a:solidFill>
                    <a:srgbClr val="FF0000"/>
                  </a:solidFill>
                </a:rPr>
                <a:t> </a:t>
              </a:r>
              <a:r>
                <a:rPr lang="es-ES" sz="2000" dirty="0"/>
                <a:t>dentro de sus respectivas instituciones.</a:t>
              </a:r>
            </a:p>
            <a:p>
              <a:endParaRPr lang="es-ES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140754" y="5855139"/>
            <a:ext cx="4032448" cy="1246269"/>
            <a:chOff x="212762" y="5999155"/>
            <a:chExt cx="4032448" cy="1246269"/>
          </a:xfrm>
        </p:grpSpPr>
        <p:sp>
          <p:nvSpPr>
            <p:cNvPr id="19" name="18 CuadroTexto"/>
            <p:cNvSpPr txBox="1"/>
            <p:nvPr/>
          </p:nvSpPr>
          <p:spPr>
            <a:xfrm>
              <a:off x="374447" y="6045095"/>
              <a:ext cx="38375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hlinkClick r:id="rId4"/>
                </a:rPr>
                <a:t>https://</a:t>
              </a:r>
              <a:r>
                <a:rPr lang="es-ES" dirty="0" smtClean="0">
                  <a:hlinkClick r:id="rId4"/>
                </a:rPr>
                <a:t>www.youtube.com/watch?v=sOE5ldFMCns&amp;feature=youtu.be</a:t>
              </a:r>
              <a:endParaRPr lang="es-ES" dirty="0" smtClean="0"/>
            </a:p>
            <a:p>
              <a:endParaRPr lang="es-ES" dirty="0"/>
            </a:p>
            <a:p>
              <a:endParaRPr lang="es-ES" dirty="0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212762" y="5999155"/>
              <a:ext cx="4032448" cy="840289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28580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50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" y="620688"/>
            <a:ext cx="5926142" cy="5926142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" y="-522312"/>
            <a:ext cx="9083352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2. El TPACK. </a:t>
            </a:r>
            <a:r>
              <a:rPr lang="es-ES" sz="3100" b="1" i="1" dirty="0" smtClean="0">
                <a:solidFill>
                  <a:schemeClr val="tx1"/>
                </a:solidFill>
              </a:rPr>
              <a:t>Competencia digital docente </a:t>
            </a:r>
            <a:r>
              <a:rPr lang="es-ES" sz="3100" b="1" dirty="0" smtClean="0">
                <a:solidFill>
                  <a:schemeClr val="tx1"/>
                </a:solidFill>
              </a:rPr>
              <a:t>y reflexión</a:t>
            </a:r>
            <a:endParaRPr lang="es-ES" sz="3100" b="1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AF7-F80B-4050-8ADC-A5C2CE025B01}" type="slidenum">
              <a:rPr lang="es-ES" smtClean="0"/>
              <a:t>5</a:t>
            </a:fld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-36512" y="6546830"/>
            <a:ext cx="2134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i="1" u="sng" dirty="0">
                <a:hlinkClick r:id="rId3"/>
              </a:rPr>
              <a:t>http://www.tpack.org/</a:t>
            </a:r>
            <a:endParaRPr lang="es-ES" sz="1600" dirty="0"/>
          </a:p>
        </p:txBody>
      </p:sp>
      <p:grpSp>
        <p:nvGrpSpPr>
          <p:cNvPr id="47" name="46 Grupo"/>
          <p:cNvGrpSpPr/>
          <p:nvPr/>
        </p:nvGrpSpPr>
        <p:grpSpPr>
          <a:xfrm>
            <a:off x="2346489" y="2060848"/>
            <a:ext cx="7050047" cy="2916324"/>
            <a:chOff x="2325937" y="2168860"/>
            <a:chExt cx="7050047" cy="2916324"/>
          </a:xfrm>
        </p:grpSpPr>
        <p:cxnSp>
          <p:nvCxnSpPr>
            <p:cNvPr id="15" name="14 Conector recto de flecha"/>
            <p:cNvCxnSpPr/>
            <p:nvPr/>
          </p:nvCxnSpPr>
          <p:spPr>
            <a:xfrm flipV="1">
              <a:off x="2325937" y="4365104"/>
              <a:ext cx="3330513" cy="720080"/>
            </a:xfrm>
            <a:prstGeom prst="straightConnector1">
              <a:avLst/>
            </a:prstGeom>
            <a:ln w="4762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Rectángulo redondeado"/>
            <p:cNvSpPr/>
            <p:nvPr/>
          </p:nvSpPr>
          <p:spPr>
            <a:xfrm>
              <a:off x="5656450" y="2168860"/>
              <a:ext cx="3372347" cy="2665460"/>
            </a:xfrm>
            <a:prstGeom prst="roundRect">
              <a:avLst/>
            </a:prstGeom>
            <a:noFill/>
            <a:ln w="476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5656450" y="2208046"/>
              <a:ext cx="37195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    Enfoque comunicativo </a:t>
              </a:r>
            </a:p>
            <a:p>
              <a:r>
                <a:rPr lang="es-ES" dirty="0" smtClean="0"/>
                <a:t>    Enfoque por tareas</a:t>
              </a:r>
            </a:p>
            <a:p>
              <a:r>
                <a:rPr lang="es-ES" dirty="0" smtClean="0"/>
                <a:t>    Enfoque orientado a la acción</a:t>
              </a: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5940152" y="3175808"/>
              <a:ext cx="2947998" cy="1477328"/>
            </a:xfrm>
            <a:prstGeom prst="rect">
              <a:avLst/>
            </a:prstGeom>
            <a:solidFill>
              <a:srgbClr val="FFFF9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Hablantes: agentes </a:t>
              </a:r>
              <a:r>
                <a:rPr lang="es-ES" dirty="0"/>
                <a:t>sociales que </a:t>
              </a:r>
              <a:r>
                <a:rPr lang="es-ES" b="1" dirty="0"/>
                <a:t>utilizan</a:t>
              </a:r>
              <a:r>
                <a:rPr lang="es-ES" dirty="0"/>
                <a:t> la lengua para realizar </a:t>
              </a:r>
              <a:r>
                <a:rPr lang="es-ES" b="1" dirty="0" smtClean="0"/>
                <a:t>acciones</a:t>
              </a:r>
              <a:r>
                <a:rPr lang="es-ES" dirty="0" smtClean="0"/>
                <a:t> </a:t>
              </a:r>
              <a:r>
                <a:rPr lang="es-ES" dirty="0"/>
                <a:t>que les permitan resolver </a:t>
              </a:r>
              <a:r>
                <a:rPr lang="es-ES" dirty="0" smtClean="0"/>
                <a:t>tareas </a:t>
              </a:r>
              <a:r>
                <a:rPr lang="es-ES" dirty="0"/>
                <a:t>de la vida cotidiana</a:t>
              </a:r>
              <a:endParaRPr lang="es-ES" dirty="0" smtClean="0"/>
            </a:p>
          </p:txBody>
        </p:sp>
      </p:grpSp>
      <p:grpSp>
        <p:nvGrpSpPr>
          <p:cNvPr id="48" name="47 Grupo"/>
          <p:cNvGrpSpPr/>
          <p:nvPr/>
        </p:nvGrpSpPr>
        <p:grpSpPr>
          <a:xfrm>
            <a:off x="4664560" y="4833156"/>
            <a:ext cx="4728909" cy="1319535"/>
            <a:chOff x="4644008" y="4941168"/>
            <a:chExt cx="4728909" cy="1319535"/>
          </a:xfrm>
        </p:grpSpPr>
        <p:sp>
          <p:nvSpPr>
            <p:cNvPr id="24" name="23 Rectángulo redondeado"/>
            <p:cNvSpPr/>
            <p:nvPr/>
          </p:nvSpPr>
          <p:spPr>
            <a:xfrm>
              <a:off x="4644008" y="4941168"/>
              <a:ext cx="4435997" cy="1319535"/>
            </a:xfrm>
            <a:prstGeom prst="roundRect">
              <a:avLst/>
            </a:prstGeom>
            <a:solidFill>
              <a:srgbClr val="FFFF9B"/>
            </a:solidFill>
            <a:ln w="476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4731256" y="5018387"/>
              <a:ext cx="4641661" cy="118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¿aprendizaje por descubrimiento?</a:t>
              </a:r>
              <a:endParaRPr lang="es-ES" dirty="0"/>
            </a:p>
            <a:p>
              <a:r>
                <a:rPr lang="es-ES" dirty="0" smtClean="0"/>
                <a:t>¿construcción </a:t>
              </a:r>
              <a:r>
                <a:rPr lang="es-ES" dirty="0"/>
                <a:t>colaborativa de </a:t>
              </a:r>
              <a:r>
                <a:rPr lang="es-ES" dirty="0" smtClean="0"/>
                <a:t>contenidos?</a:t>
              </a:r>
              <a:endParaRPr lang="es-ES" dirty="0"/>
            </a:p>
            <a:p>
              <a:r>
                <a:rPr lang="es-ES" dirty="0" smtClean="0"/>
                <a:t>¿interacción alumno-alumno?</a:t>
              </a:r>
            </a:p>
            <a:p>
              <a:r>
                <a:rPr lang="es-ES" dirty="0" smtClean="0"/>
                <a:t>¿autonomía del alumno? </a:t>
              </a:r>
            </a:p>
          </p:txBody>
        </p:sp>
      </p:grpSp>
      <p:cxnSp>
        <p:nvCxnSpPr>
          <p:cNvPr id="29" name="28 Conector recto"/>
          <p:cNvCxnSpPr>
            <a:stCxn id="17" idx="2"/>
          </p:cNvCxnSpPr>
          <p:nvPr/>
        </p:nvCxnSpPr>
        <p:spPr>
          <a:xfrm flipH="1">
            <a:off x="7363175" y="4726308"/>
            <a:ext cx="1" cy="10684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34 Grupo"/>
          <p:cNvGrpSpPr/>
          <p:nvPr/>
        </p:nvGrpSpPr>
        <p:grpSpPr>
          <a:xfrm>
            <a:off x="2904" y="1916832"/>
            <a:ext cx="2552872" cy="961676"/>
            <a:chOff x="56767" y="821472"/>
            <a:chExt cx="2552872" cy="961676"/>
          </a:xfrm>
        </p:grpSpPr>
        <p:sp>
          <p:nvSpPr>
            <p:cNvPr id="30" name="29 Rectángulo redondeado"/>
            <p:cNvSpPr/>
            <p:nvPr/>
          </p:nvSpPr>
          <p:spPr>
            <a:xfrm>
              <a:off x="67815" y="821472"/>
              <a:ext cx="2025433" cy="961676"/>
            </a:xfrm>
            <a:prstGeom prst="roundRect">
              <a:avLst/>
            </a:prstGeom>
            <a:solidFill>
              <a:srgbClr val="FF99FF"/>
            </a:solidFill>
            <a:ln w="47625"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56767" y="836712"/>
              <a:ext cx="24270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blog</a:t>
              </a:r>
              <a:r>
                <a:rPr lang="es-ES" dirty="0"/>
                <a:t>, </a:t>
              </a:r>
              <a:r>
                <a:rPr lang="es-ES" dirty="0" smtClean="0"/>
                <a:t>RSS, google </a:t>
              </a:r>
              <a:r>
                <a:rPr lang="es-ES" dirty="0"/>
                <a:t>drive, </a:t>
              </a:r>
              <a:r>
                <a:rPr lang="es-ES" dirty="0" smtClean="0"/>
                <a:t>portafolios-e, gestión </a:t>
              </a:r>
              <a:r>
                <a:rPr lang="es-ES" dirty="0"/>
                <a:t>de </a:t>
              </a:r>
              <a:r>
                <a:rPr lang="es-ES" dirty="0" smtClean="0"/>
                <a:t>cursos</a:t>
              </a:r>
            </a:p>
          </p:txBody>
        </p:sp>
        <p:cxnSp>
          <p:nvCxnSpPr>
            <p:cNvPr id="31" name="30 Conector recto de flecha"/>
            <p:cNvCxnSpPr/>
            <p:nvPr/>
          </p:nvCxnSpPr>
          <p:spPr>
            <a:xfrm flipH="1" flipV="1">
              <a:off x="2097790" y="1158407"/>
              <a:ext cx="511849" cy="360040"/>
            </a:xfrm>
            <a:prstGeom prst="straightConnector1">
              <a:avLst/>
            </a:prstGeom>
            <a:ln w="47625">
              <a:solidFill>
                <a:srgbClr val="FF99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45 Grupo"/>
          <p:cNvGrpSpPr/>
          <p:nvPr/>
        </p:nvGrpSpPr>
        <p:grpSpPr>
          <a:xfrm>
            <a:off x="3991192" y="764704"/>
            <a:ext cx="5137577" cy="3312368"/>
            <a:chOff x="3991192" y="836712"/>
            <a:chExt cx="5137577" cy="3312368"/>
          </a:xfrm>
        </p:grpSpPr>
        <p:sp>
          <p:nvSpPr>
            <p:cNvPr id="12" name="11 Rectángulo redondeado"/>
            <p:cNvSpPr/>
            <p:nvPr/>
          </p:nvSpPr>
          <p:spPr>
            <a:xfrm>
              <a:off x="4905555" y="836712"/>
              <a:ext cx="3817432" cy="673531"/>
            </a:xfrm>
            <a:prstGeom prst="roundRect">
              <a:avLst/>
            </a:prstGeom>
            <a:solidFill>
              <a:schemeClr val="bg2"/>
            </a:solidFill>
            <a:ln w="476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8" name="7 Conector recto de flecha"/>
            <p:cNvCxnSpPr/>
            <p:nvPr/>
          </p:nvCxnSpPr>
          <p:spPr>
            <a:xfrm flipV="1">
              <a:off x="3991192" y="1499516"/>
              <a:ext cx="1841302" cy="2649564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CuadroTexto"/>
            <p:cNvSpPr txBox="1"/>
            <p:nvPr/>
          </p:nvSpPr>
          <p:spPr>
            <a:xfrm>
              <a:off x="4440735" y="887214"/>
              <a:ext cx="4688034" cy="54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i="1" dirty="0"/>
                <a:t>Marco Común Europeo de Referencia </a:t>
              </a:r>
              <a:endParaRPr lang="es-ES" i="1" dirty="0" smtClean="0"/>
            </a:p>
            <a:p>
              <a:pPr algn="ctr"/>
              <a:r>
                <a:rPr lang="es-ES" dirty="0" smtClean="0"/>
                <a:t>Gramáticas</a:t>
              </a:r>
              <a:endParaRPr lang="es-ES" dirty="0"/>
            </a:p>
          </p:txBody>
        </p:sp>
      </p:grpSp>
      <p:grpSp>
        <p:nvGrpSpPr>
          <p:cNvPr id="49" name="48 Grupo"/>
          <p:cNvGrpSpPr/>
          <p:nvPr/>
        </p:nvGrpSpPr>
        <p:grpSpPr>
          <a:xfrm>
            <a:off x="2122893" y="836712"/>
            <a:ext cx="1914571" cy="3148868"/>
            <a:chOff x="2093247" y="1000212"/>
            <a:chExt cx="1914571" cy="3148868"/>
          </a:xfrm>
        </p:grpSpPr>
        <p:sp>
          <p:nvSpPr>
            <p:cNvPr id="37" name="36 Triángulo isósceles"/>
            <p:cNvSpPr/>
            <p:nvPr/>
          </p:nvSpPr>
          <p:spPr>
            <a:xfrm>
              <a:off x="2532006" y="3501590"/>
              <a:ext cx="896747" cy="64749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37 Rectángulo redondeado"/>
            <p:cNvSpPr/>
            <p:nvPr/>
          </p:nvSpPr>
          <p:spPr>
            <a:xfrm>
              <a:off x="2093247" y="1000212"/>
              <a:ext cx="1868299" cy="1391483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0" name="39 Conector recto"/>
            <p:cNvCxnSpPr/>
            <p:nvPr/>
          </p:nvCxnSpPr>
          <p:spPr>
            <a:xfrm flipV="1">
              <a:off x="3148466" y="2546594"/>
              <a:ext cx="859352" cy="1237214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flipH="1" flipV="1">
              <a:off x="3578142" y="1792300"/>
              <a:ext cx="403958" cy="754295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83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" y="-522312"/>
            <a:ext cx="9083352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2. El TPACK. </a:t>
            </a:r>
            <a:r>
              <a:rPr lang="es-ES" sz="3100" b="1" i="1" dirty="0" smtClean="0">
                <a:solidFill>
                  <a:schemeClr val="tx1"/>
                </a:solidFill>
              </a:rPr>
              <a:t>Competencia digital docente </a:t>
            </a:r>
            <a:r>
              <a:rPr lang="es-ES" sz="3100" b="1" dirty="0" smtClean="0">
                <a:solidFill>
                  <a:schemeClr val="tx1"/>
                </a:solidFill>
              </a:rPr>
              <a:t>y reflexión</a:t>
            </a:r>
            <a:endParaRPr lang="es-ES" sz="3100" b="1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AF7-F80B-4050-8ADC-A5C2CE025B01}" type="slidenum">
              <a:rPr lang="es-ES" smtClean="0"/>
              <a:t>6</a:t>
            </a:fld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-36512" y="6546830"/>
            <a:ext cx="2134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i="1" u="sng" dirty="0">
                <a:hlinkClick r:id="rId2"/>
              </a:rPr>
              <a:t>http://www.tpack.org/</a:t>
            </a:r>
            <a:endParaRPr lang="es-ES" sz="16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5422086" cy="542208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067944" y="887214"/>
            <a:ext cx="4955801" cy="2862322"/>
          </a:xfrm>
          <a:prstGeom prst="rect">
            <a:avLst/>
          </a:prstGeom>
          <a:solidFill>
            <a:srgbClr val="FF5B5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¿cómo me ayuda cierto recurso tecnológico X a trabajar cierto contenido Y desde el enfoque orientado a la acción / enfoque por tareas? </a:t>
            </a:r>
            <a:endParaRPr lang="es-ES" b="1" dirty="0" smtClean="0"/>
          </a:p>
          <a:p>
            <a:pPr algn="just"/>
            <a:endParaRPr lang="es-ES" b="1" dirty="0"/>
          </a:p>
          <a:p>
            <a:pPr algn="just"/>
            <a:endParaRPr lang="es-ES" b="1" dirty="0"/>
          </a:p>
          <a:p>
            <a:pPr algn="just"/>
            <a:r>
              <a:rPr lang="es-ES" b="1" dirty="0" smtClean="0"/>
              <a:t>¿Qué recurso </a:t>
            </a:r>
            <a:r>
              <a:rPr lang="es-ES" b="1" dirty="0"/>
              <a:t>tecnológico X </a:t>
            </a:r>
            <a:r>
              <a:rPr lang="es-ES" b="1" dirty="0" smtClean="0"/>
              <a:t>me ayuda a trabajar </a:t>
            </a:r>
            <a:r>
              <a:rPr lang="es-ES" b="1" dirty="0"/>
              <a:t>cierto contenido Y desarrollando el aprendizaje </a:t>
            </a:r>
            <a:r>
              <a:rPr lang="es-ES" b="1" dirty="0" smtClean="0"/>
              <a:t>colaborativo / aprendizaje </a:t>
            </a:r>
            <a:r>
              <a:rPr lang="es-ES" b="1" dirty="0"/>
              <a:t>por descubrimiento?</a:t>
            </a:r>
          </a:p>
        </p:txBody>
      </p:sp>
      <p:grpSp>
        <p:nvGrpSpPr>
          <p:cNvPr id="32" name="31 Grupo"/>
          <p:cNvGrpSpPr/>
          <p:nvPr/>
        </p:nvGrpSpPr>
        <p:grpSpPr>
          <a:xfrm>
            <a:off x="1880581" y="1144228"/>
            <a:ext cx="1914571" cy="3148868"/>
            <a:chOff x="2093247" y="1000212"/>
            <a:chExt cx="1914571" cy="3148868"/>
          </a:xfrm>
        </p:grpSpPr>
        <p:sp>
          <p:nvSpPr>
            <p:cNvPr id="39" name="38 Triángulo isósceles"/>
            <p:cNvSpPr/>
            <p:nvPr/>
          </p:nvSpPr>
          <p:spPr>
            <a:xfrm>
              <a:off x="2532006" y="3501590"/>
              <a:ext cx="896747" cy="64749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41 Rectángulo redondeado"/>
            <p:cNvSpPr/>
            <p:nvPr/>
          </p:nvSpPr>
          <p:spPr>
            <a:xfrm>
              <a:off x="2093247" y="1000212"/>
              <a:ext cx="1868299" cy="1391483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3" name="42 Conector recto"/>
            <p:cNvCxnSpPr/>
            <p:nvPr/>
          </p:nvCxnSpPr>
          <p:spPr>
            <a:xfrm flipV="1">
              <a:off x="3148466" y="2546594"/>
              <a:ext cx="859352" cy="1237214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flipH="1" flipV="1">
              <a:off x="3579962" y="1962552"/>
              <a:ext cx="384587" cy="585325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241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0832" y="908720"/>
            <a:ext cx="8229600" cy="1800200"/>
          </a:xfrm>
        </p:spPr>
        <p:txBody>
          <a:bodyPr/>
          <a:lstStyle/>
          <a:p>
            <a:r>
              <a:rPr lang="es-ES" sz="2000" dirty="0" smtClean="0"/>
              <a:t>ESO - Contenido: el imperativo</a:t>
            </a:r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AF7-F80B-4050-8ADC-A5C2CE025B01}" type="slidenum">
              <a:rPr lang="es-ES" smtClean="0"/>
              <a:t>7</a:t>
            </a:fld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806896" y="-243408"/>
            <a:ext cx="8229600" cy="86636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4500" b="1" dirty="0" smtClean="0">
                <a:solidFill>
                  <a:schemeClr val="tx1"/>
                </a:solidFill>
              </a:rPr>
              <a:t>3. Un ejemplo</a:t>
            </a:r>
            <a:endParaRPr lang="es-ES" sz="4500" b="1" dirty="0">
              <a:solidFill>
                <a:schemeClr val="tx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28" y="1509544"/>
            <a:ext cx="9144000" cy="5140990"/>
          </a:xfrm>
          <a:prstGeom prst="rect">
            <a:avLst/>
          </a:prstGeom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5508104" y="2240868"/>
            <a:ext cx="3581400" cy="900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smtClean="0"/>
              <a:t>Blog de clase: </a:t>
            </a:r>
          </a:p>
          <a:p>
            <a:pPr marL="0" indent="0">
              <a:buNone/>
            </a:pPr>
            <a:r>
              <a:rPr lang="es-ES" sz="1200" u="sng" dirty="0" smtClean="0">
                <a:hlinkClick r:id="rId3"/>
              </a:rPr>
              <a:t>http://isabelperezjimenez.weebly.com/taller-unex</a:t>
            </a:r>
            <a:endParaRPr lang="es-ES" sz="1200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00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AF7-F80B-4050-8ADC-A5C2CE025B01}" type="slidenum">
              <a:rPr lang="es-ES" smtClean="0"/>
              <a:t>8</a:t>
            </a:fld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806896" y="-243408"/>
            <a:ext cx="8229600" cy="86636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4500" b="1" dirty="0" smtClean="0">
                <a:solidFill>
                  <a:schemeClr val="tx1"/>
                </a:solidFill>
              </a:rPr>
              <a:t>3. Un ejemplo</a:t>
            </a:r>
            <a:endParaRPr lang="es-ES" sz="4500" b="1" dirty="0">
              <a:solidFill>
                <a:schemeClr val="tx1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6567536" y="2852936"/>
            <a:ext cx="2160240" cy="1656184"/>
          </a:xfrm>
          <a:prstGeom prst="ellipse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5559424" y="2564904"/>
            <a:ext cx="1477536" cy="1464176"/>
          </a:xfrm>
          <a:prstGeom prst="ellipse">
            <a:avLst/>
          </a:prstGeom>
          <a:solidFill>
            <a:srgbClr val="FF99FF">
              <a:alpha val="49000"/>
            </a:srgbClr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99584" y="3140968"/>
            <a:ext cx="3117032" cy="576064"/>
          </a:xfrm>
        </p:spPr>
        <p:txBody>
          <a:bodyPr/>
          <a:lstStyle/>
          <a:p>
            <a:pPr marL="0" indent="0">
              <a:buNone/>
            </a:pPr>
            <a:r>
              <a:rPr lang="es-ES" sz="2000" dirty="0" smtClean="0"/>
              <a:t>imperativo</a:t>
            </a:r>
            <a:endParaRPr lang="es-ES" dirty="0"/>
          </a:p>
          <a:p>
            <a:endParaRPr lang="es-ES" dirty="0"/>
          </a:p>
        </p:txBody>
      </p:sp>
      <p:grpSp>
        <p:nvGrpSpPr>
          <p:cNvPr id="7" name="6 Grupo"/>
          <p:cNvGrpSpPr/>
          <p:nvPr/>
        </p:nvGrpSpPr>
        <p:grpSpPr>
          <a:xfrm>
            <a:off x="282060" y="2918540"/>
            <a:ext cx="8028384" cy="3777806"/>
            <a:chOff x="282060" y="2918540"/>
            <a:chExt cx="8028384" cy="3777806"/>
          </a:xfrm>
        </p:grpSpPr>
        <p:sp>
          <p:nvSpPr>
            <p:cNvPr id="11" name="10 Elipse"/>
            <p:cNvSpPr/>
            <p:nvPr/>
          </p:nvSpPr>
          <p:spPr>
            <a:xfrm rot="509115">
              <a:off x="282060" y="2918540"/>
              <a:ext cx="8028384" cy="3777806"/>
            </a:xfrm>
            <a:prstGeom prst="ellipse">
              <a:avLst/>
            </a:prstGeom>
            <a:solidFill>
              <a:srgbClr val="FFFF9B">
                <a:alpha val="5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2 Marcador de contenido"/>
            <p:cNvSpPr txBox="1">
              <a:spLocks/>
            </p:cNvSpPr>
            <p:nvPr/>
          </p:nvSpPr>
          <p:spPr>
            <a:xfrm>
              <a:off x="590872" y="3501008"/>
              <a:ext cx="3888432" cy="576064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marL="274320" indent="-27432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9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888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888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8720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6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3040" indent="-210312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6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210312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buFontTx/>
                <a:buChar char="-"/>
              </a:pPr>
              <a:r>
                <a:rPr lang="es-ES" sz="1800" dirty="0" smtClean="0"/>
                <a:t>Enfoque </a:t>
              </a:r>
              <a:r>
                <a:rPr lang="es-ES" sz="1800" dirty="0"/>
                <a:t>por tareas </a:t>
              </a:r>
              <a:endParaRPr lang="es-ES" sz="1800" dirty="0" smtClean="0"/>
            </a:p>
            <a:p>
              <a:pPr lvl="0">
                <a:buFontTx/>
                <a:buChar char="-"/>
              </a:pPr>
              <a:r>
                <a:rPr lang="es-ES" sz="1800" dirty="0" smtClean="0"/>
                <a:t>Enfoque orientado </a:t>
              </a:r>
              <a:r>
                <a:rPr lang="es-ES" sz="1800" dirty="0"/>
                <a:t>a la </a:t>
              </a:r>
              <a:r>
                <a:rPr lang="es-ES" sz="1800" dirty="0" smtClean="0"/>
                <a:t>acción </a:t>
              </a:r>
            </a:p>
            <a:p>
              <a:pPr lvl="0">
                <a:buFontTx/>
                <a:buChar char="-"/>
              </a:pPr>
              <a:r>
                <a:rPr lang="es-ES" sz="1800" dirty="0" smtClean="0"/>
                <a:t>Análisis </a:t>
              </a:r>
              <a:r>
                <a:rPr lang="es-ES" sz="1800" dirty="0"/>
                <a:t>de las propias producciones y </a:t>
              </a:r>
              <a:r>
                <a:rPr lang="es-ES" sz="1800" dirty="0" smtClean="0"/>
                <a:t>errores </a:t>
              </a:r>
            </a:p>
            <a:p>
              <a:pPr lvl="0">
                <a:buFontTx/>
                <a:buChar char="-"/>
              </a:pPr>
              <a:r>
                <a:rPr lang="es-ES" sz="1800" dirty="0" smtClean="0"/>
                <a:t>Actividad </a:t>
              </a:r>
              <a:r>
                <a:rPr lang="es-ES" sz="1800" dirty="0"/>
                <a:t>de expresión </a:t>
              </a:r>
              <a:r>
                <a:rPr lang="es-ES" sz="1800" dirty="0" smtClean="0"/>
                <a:t>escrita</a:t>
              </a:r>
              <a:endParaRPr lang="es-ES" sz="1800" dirty="0"/>
            </a:p>
            <a:p>
              <a:endParaRPr lang="es-ES" sz="1800" dirty="0"/>
            </a:p>
          </p:txBody>
        </p:sp>
      </p:grpSp>
      <p:sp>
        <p:nvSpPr>
          <p:cNvPr id="13" name="2 Marcador de contenido"/>
          <p:cNvSpPr txBox="1">
            <a:spLocks/>
          </p:cNvSpPr>
          <p:nvPr/>
        </p:nvSpPr>
        <p:spPr>
          <a:xfrm>
            <a:off x="3975248" y="4437112"/>
            <a:ext cx="3456384" cy="576064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ES" sz="7200" dirty="0" smtClean="0"/>
              <a:t>Quiero que ‘descubran</a:t>
            </a:r>
            <a:r>
              <a:rPr lang="es-ES" sz="7200" dirty="0"/>
              <a:t>’ los contenidos y los ‘construyan’ </a:t>
            </a:r>
            <a:r>
              <a:rPr lang="es-ES" sz="7200" dirty="0" smtClean="0"/>
              <a:t>de </a:t>
            </a:r>
            <a:r>
              <a:rPr lang="es-ES" sz="7200" dirty="0"/>
              <a:t>forma </a:t>
            </a:r>
            <a:r>
              <a:rPr lang="es-ES" sz="7200" dirty="0" smtClean="0"/>
              <a:t>colaborativa.</a:t>
            </a:r>
          </a:p>
          <a:p>
            <a:pPr lvl="0" algn="just"/>
            <a:r>
              <a:rPr lang="es-ES" sz="7200" dirty="0" smtClean="0"/>
              <a:t>Quiero </a:t>
            </a:r>
            <a:r>
              <a:rPr lang="es-ES" sz="7200" dirty="0"/>
              <a:t>que </a:t>
            </a:r>
            <a:r>
              <a:rPr lang="es-ES" sz="7200" dirty="0" smtClean="0"/>
              <a:t>investiguen </a:t>
            </a:r>
            <a:r>
              <a:rPr lang="es-ES" sz="7200" dirty="0"/>
              <a:t>sobre los contenidos y extraigan </a:t>
            </a:r>
            <a:r>
              <a:rPr lang="es-ES" sz="7200" dirty="0" smtClean="0"/>
              <a:t>conclusiones.</a:t>
            </a:r>
          </a:p>
          <a:p>
            <a:pPr lvl="0" algn="just"/>
            <a:r>
              <a:rPr lang="es-ES" sz="7200" dirty="0" smtClean="0"/>
              <a:t>Quiero </a:t>
            </a:r>
            <a:r>
              <a:rPr lang="es-ES" sz="7200" dirty="0"/>
              <a:t>que </a:t>
            </a:r>
            <a:r>
              <a:rPr lang="es-ES" sz="7200" dirty="0" smtClean="0"/>
              <a:t>creen textos </a:t>
            </a:r>
            <a:r>
              <a:rPr lang="es-ES" sz="7200" dirty="0"/>
              <a:t>escritos y </a:t>
            </a:r>
            <a:r>
              <a:rPr lang="es-ES" sz="7200" dirty="0" smtClean="0"/>
              <a:t>muestren lo </a:t>
            </a:r>
            <a:r>
              <a:rPr lang="es-ES" sz="7200" dirty="0"/>
              <a:t>que han creado.</a:t>
            </a:r>
          </a:p>
          <a:p>
            <a:pPr algn="just"/>
            <a:endParaRPr lang="es-ES" dirty="0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5847456" y="2852936"/>
            <a:ext cx="732776" cy="57606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dirty="0" smtClean="0"/>
              <a:t> blog</a:t>
            </a:r>
            <a:endParaRPr lang="es-ES" dirty="0"/>
          </a:p>
          <a:p>
            <a:endParaRPr lang="es-ES" dirty="0"/>
          </a:p>
        </p:txBody>
      </p:sp>
      <p:sp>
        <p:nvSpPr>
          <p:cNvPr id="15" name="14 Triángulo isósceles"/>
          <p:cNvSpPr/>
          <p:nvPr/>
        </p:nvSpPr>
        <p:spPr>
          <a:xfrm rot="12103735">
            <a:off x="6223485" y="3502614"/>
            <a:ext cx="896747" cy="64749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07505" y="908720"/>
            <a:ext cx="921702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Tx/>
              <a:buChar char="-"/>
            </a:pPr>
            <a:r>
              <a:rPr lang="es-ES" sz="1900" b="1" dirty="0" smtClean="0"/>
              <a:t>¿</a:t>
            </a:r>
            <a:r>
              <a:rPr lang="es-ES" sz="1900" b="1" dirty="0"/>
              <a:t>Cuál es la mejor herramienta para que los alumnos se </a:t>
            </a:r>
            <a:r>
              <a:rPr lang="es-ES" sz="1900" b="1" dirty="0" smtClean="0"/>
              <a:t>conecten, colaboren</a:t>
            </a:r>
            <a:r>
              <a:rPr lang="es-ES" sz="1900" b="1" dirty="0"/>
              <a:t>, interactúen y participen conjuntamente en la actividad</a:t>
            </a:r>
            <a:r>
              <a:rPr lang="es-ES" sz="1900" b="1" dirty="0" smtClean="0"/>
              <a:t>?</a:t>
            </a:r>
          </a:p>
          <a:p>
            <a:pPr marL="182563" indent="-182563">
              <a:buFontTx/>
              <a:buChar char="-"/>
            </a:pPr>
            <a:r>
              <a:rPr lang="es-ES" sz="1900" b="1" dirty="0" smtClean="0"/>
              <a:t>¿</a:t>
            </a:r>
            <a:r>
              <a:rPr lang="es-ES" sz="1900" b="1" dirty="0"/>
              <a:t>Cómo les permite crear y mostrar lo creado la herramienta elegida</a:t>
            </a:r>
            <a:r>
              <a:rPr lang="es-ES" sz="1900" b="1" dirty="0" smtClean="0"/>
              <a:t>?</a:t>
            </a:r>
          </a:p>
          <a:p>
            <a:pPr marL="182563" indent="-182563">
              <a:buFontTx/>
              <a:buChar char="-"/>
            </a:pPr>
            <a:r>
              <a:rPr lang="es-ES" sz="1900" b="1" dirty="0" smtClean="0"/>
              <a:t>¿</a:t>
            </a:r>
            <a:r>
              <a:rPr lang="es-ES" sz="1900" b="1" dirty="0"/>
              <a:t>Qué nivel de autonomía les doy para </a:t>
            </a:r>
            <a:r>
              <a:rPr lang="es-ES" sz="1900" b="1" dirty="0" smtClean="0"/>
              <a:t>trabajar? </a:t>
            </a:r>
          </a:p>
          <a:p>
            <a:pPr marL="182563" indent="-182563">
              <a:buFontTx/>
              <a:buChar char="-"/>
            </a:pPr>
            <a:r>
              <a:rPr lang="es-ES" sz="1900" b="1" dirty="0" smtClean="0"/>
              <a:t>¿</a:t>
            </a:r>
            <a:r>
              <a:rPr lang="es-ES" sz="1900" b="1" dirty="0"/>
              <a:t>Qué nivel de seguridad tienen mis alumnos escribiendo en un blog abierto? </a:t>
            </a:r>
            <a:endParaRPr lang="es-ES" sz="1900" b="1" dirty="0"/>
          </a:p>
        </p:txBody>
      </p:sp>
    </p:spTree>
    <p:extLst>
      <p:ext uri="{BB962C8B-B14F-4D97-AF65-F5344CB8AC3E}">
        <p14:creationId xmlns:p14="http://schemas.microsoft.com/office/powerpoint/2010/main" val="222074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" grpId="0" build="p"/>
      <p:bldP spid="13" grpId="0"/>
      <p:bldP spid="14" grpId="0"/>
      <p:bldP spid="1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-510480" y="6453336"/>
            <a:ext cx="762000" cy="365125"/>
          </a:xfrm>
        </p:spPr>
        <p:txBody>
          <a:bodyPr/>
          <a:lstStyle/>
          <a:p>
            <a:fld id="{AA443AF7-F80B-4050-8ADC-A5C2CE025B01}" type="slidenum">
              <a:rPr lang="es-ES" smtClean="0"/>
              <a:t>9</a:t>
            </a:fld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04051" y="-372184"/>
            <a:ext cx="9421261" cy="86636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3300" b="1" dirty="0" smtClean="0">
                <a:solidFill>
                  <a:schemeClr val="tx1"/>
                </a:solidFill>
              </a:rPr>
              <a:t>4. El Marco Común de Competencia Digital Docente</a:t>
            </a:r>
            <a:endParaRPr lang="es-ES" sz="3300" b="1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985952"/>
            <a:ext cx="33028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Ministerio de Educación, Cultura y Deporte &amp; INTEF [Instituto Nacional de Tecnologías Educativas y de Formación del Profesorado]  (2013</a:t>
            </a:r>
            <a:r>
              <a:rPr lang="es-ES" sz="2000" dirty="0" smtClean="0"/>
              <a:t>)</a:t>
            </a:r>
            <a:endParaRPr lang="es-ES" sz="19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95787"/>
            <a:ext cx="2952328" cy="3357549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00" y="836712"/>
            <a:ext cx="5517604" cy="5964632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3626396" y="2636912"/>
            <a:ext cx="4834036" cy="1440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3626396" y="4077072"/>
            <a:ext cx="4834036" cy="144016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6300192" y="4521894"/>
            <a:ext cx="198072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BÁSICO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INTERMEDIO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AVANZADO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9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688</TotalTime>
  <Words>1081</Words>
  <Application>Microsoft Office PowerPoint</Application>
  <PresentationFormat>Presentación en pantalla (4:3)</PresentationFormat>
  <Paragraphs>144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Flujo</vt:lpstr>
      <vt:lpstr>La competencia digital docente charla-taller </vt:lpstr>
      <vt:lpstr>Estructura</vt:lpstr>
      <vt:lpstr>Presentación de PowerPoint</vt:lpstr>
      <vt:lpstr>1. El uso competente de las TIC</vt:lpstr>
      <vt:lpstr>2. El TPACK. Competencia digital docente y reflexión</vt:lpstr>
      <vt:lpstr>2. El TPACK. Competencia digital docente y reflexión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5. Conclusiones</vt:lpstr>
      <vt:lpstr>6. Referencias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Perez</dc:creator>
  <cp:lastModifiedBy>Isabel Perez</cp:lastModifiedBy>
  <cp:revision>28</cp:revision>
  <dcterms:created xsi:type="dcterms:W3CDTF">2015-11-15T14:02:32Z</dcterms:created>
  <dcterms:modified xsi:type="dcterms:W3CDTF">2015-11-22T17:10:01Z</dcterms:modified>
</cp:coreProperties>
</file>